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1"/>
  </p:sldMasterIdLst>
  <p:notesMasterIdLst>
    <p:notesMasterId r:id="rId21"/>
  </p:notesMasterIdLst>
  <p:sldIdLst>
    <p:sldId id="305" r:id="rId2"/>
    <p:sldId id="258" r:id="rId3"/>
    <p:sldId id="260" r:id="rId4"/>
    <p:sldId id="262" r:id="rId5"/>
    <p:sldId id="296" r:id="rId6"/>
    <p:sldId id="297" r:id="rId7"/>
    <p:sldId id="298" r:id="rId8"/>
    <p:sldId id="299" r:id="rId9"/>
    <p:sldId id="263" r:id="rId10"/>
    <p:sldId id="264" r:id="rId11"/>
    <p:sldId id="265" r:id="rId12"/>
    <p:sldId id="300" r:id="rId13"/>
    <p:sldId id="301" r:id="rId14"/>
    <p:sldId id="288" r:id="rId15"/>
    <p:sldId id="266" r:id="rId16"/>
    <p:sldId id="268" r:id="rId17"/>
    <p:sldId id="302" r:id="rId18"/>
    <p:sldId id="269" r:id="rId19"/>
    <p:sldId id="289"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660"/>
  </p:normalViewPr>
  <p:slideViewPr>
    <p:cSldViewPr snapToGrid="0">
      <p:cViewPr varScale="1">
        <p:scale>
          <a:sx n="73" d="100"/>
          <a:sy n="73" d="100"/>
        </p:scale>
        <p:origin x="-119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509653-F5C4-426E-8AF4-2A6258880AAC}"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IN"/>
        </a:p>
      </dgm:t>
    </dgm:pt>
    <dgm:pt modelId="{EA11B9A4-0B69-4228-AD31-EC642D4324E5}">
      <dgm:prSet phldrT="[Text]"/>
      <dgm:spPr/>
      <dgm:t>
        <a:bodyPr/>
        <a:lstStyle/>
        <a:p>
          <a:r>
            <a:rPr lang="en-US" dirty="0">
              <a:latin typeface="Times New Roman" panose="02020603050405020304" pitchFamily="18" charset="0"/>
              <a:cs typeface="Times New Roman" panose="02020603050405020304" pitchFamily="18" charset="0"/>
            </a:rPr>
            <a:t>Recognition of the asset.	 </a:t>
          </a:r>
          <a:endParaRPr lang="en-IN" dirty="0"/>
        </a:p>
      </dgm:t>
    </dgm:pt>
    <dgm:pt modelId="{8D7E6CE3-56F6-4B91-BEC2-377A28A2C6E8}" type="parTrans" cxnId="{55B52CA5-1F30-49FF-AA96-E512C8E79CE5}">
      <dgm:prSet/>
      <dgm:spPr/>
      <dgm:t>
        <a:bodyPr/>
        <a:lstStyle/>
        <a:p>
          <a:endParaRPr lang="en-IN"/>
        </a:p>
      </dgm:t>
    </dgm:pt>
    <dgm:pt modelId="{3C94EBE8-85BD-44B8-AEDA-C65FA59C7C56}" type="sibTrans" cxnId="{55B52CA5-1F30-49FF-AA96-E512C8E79CE5}">
      <dgm:prSet/>
      <dgm:spPr/>
      <dgm:t>
        <a:bodyPr/>
        <a:lstStyle/>
        <a:p>
          <a:endParaRPr lang="en-IN"/>
        </a:p>
      </dgm:t>
    </dgm:pt>
    <dgm:pt modelId="{8E9B34B8-A89C-4D65-B116-9463AB360CDD}">
      <dgm:prSet phldrT="[Text]"/>
      <dgm:spPr/>
      <dgm:t>
        <a:bodyPr/>
        <a:lstStyle/>
        <a:p>
          <a:r>
            <a:rPr lang="en-US" dirty="0">
              <a:latin typeface="Times New Roman" panose="02020603050405020304" pitchFamily="18" charset="0"/>
              <a:cs typeface="Times New Roman" panose="02020603050405020304" pitchFamily="18" charset="0"/>
            </a:rPr>
            <a:t>The determination of their carrying amounts.</a:t>
          </a:r>
          <a:endParaRPr lang="en-IN" dirty="0"/>
        </a:p>
      </dgm:t>
    </dgm:pt>
    <dgm:pt modelId="{C9842163-7078-4B87-A9FE-6B41A023FA37}" type="parTrans" cxnId="{6606D886-6FCA-485C-9008-67DB4461477C}">
      <dgm:prSet/>
      <dgm:spPr/>
      <dgm:t>
        <a:bodyPr/>
        <a:lstStyle/>
        <a:p>
          <a:endParaRPr lang="en-IN"/>
        </a:p>
      </dgm:t>
    </dgm:pt>
    <dgm:pt modelId="{75738C16-6787-4970-A0D6-789D5FF09E26}" type="sibTrans" cxnId="{6606D886-6FCA-485C-9008-67DB4461477C}">
      <dgm:prSet/>
      <dgm:spPr/>
      <dgm:t>
        <a:bodyPr/>
        <a:lstStyle/>
        <a:p>
          <a:endParaRPr lang="en-IN"/>
        </a:p>
      </dgm:t>
    </dgm:pt>
    <dgm:pt modelId="{2A62415F-9B91-4756-BABD-EAEC6AF50DA1}">
      <dgm:prSet phldrT="[Text]"/>
      <dgm:spPr/>
      <dgm:t>
        <a:bodyPr/>
        <a:lstStyle/>
        <a:p>
          <a:r>
            <a:rPr lang="en-US" dirty="0">
              <a:latin typeface="Times New Roman" panose="02020603050405020304" pitchFamily="18" charset="0"/>
              <a:cs typeface="Times New Roman" panose="02020603050405020304" pitchFamily="18" charset="0"/>
            </a:rPr>
            <a:t>The charges of depreciation.</a:t>
          </a:r>
          <a:endParaRPr lang="en-IN" dirty="0"/>
        </a:p>
      </dgm:t>
    </dgm:pt>
    <dgm:pt modelId="{392CE052-9B33-45EB-A0D4-4B790B8541F6}" type="parTrans" cxnId="{822FE777-0E35-4964-80F6-B90DF32EB7FC}">
      <dgm:prSet/>
      <dgm:spPr/>
      <dgm:t>
        <a:bodyPr/>
        <a:lstStyle/>
        <a:p>
          <a:endParaRPr lang="en-IN"/>
        </a:p>
      </dgm:t>
    </dgm:pt>
    <dgm:pt modelId="{6B0D7454-6C72-41F6-9641-D5F46932E958}" type="sibTrans" cxnId="{822FE777-0E35-4964-80F6-B90DF32EB7FC}">
      <dgm:prSet/>
      <dgm:spPr/>
      <dgm:t>
        <a:bodyPr/>
        <a:lstStyle/>
        <a:p>
          <a:endParaRPr lang="en-IN"/>
        </a:p>
      </dgm:t>
    </dgm:pt>
    <dgm:pt modelId="{E84239E6-0E1A-4C7E-A6D4-5DEF6B803CF5}">
      <dgm:prSet phldrT="[Text]"/>
      <dgm:spPr/>
      <dgm:t>
        <a:bodyPr/>
        <a:lstStyle/>
        <a:p>
          <a:r>
            <a:rPr lang="en-US" dirty="0">
              <a:latin typeface="Times New Roman" panose="02020603050405020304" pitchFamily="18" charset="0"/>
              <a:cs typeface="Times New Roman" panose="02020603050405020304" pitchFamily="18" charset="0"/>
            </a:rPr>
            <a:t>Impairment losses to be recognized in relation to the asset.</a:t>
          </a:r>
          <a:endParaRPr lang="en-IN" dirty="0"/>
        </a:p>
      </dgm:t>
    </dgm:pt>
    <dgm:pt modelId="{10594446-CB83-42D1-9E72-F38C49EADCA8}" type="parTrans" cxnId="{54D2FFAE-3CEF-4EDA-A4D4-891FF27C2201}">
      <dgm:prSet/>
      <dgm:spPr/>
      <dgm:t>
        <a:bodyPr/>
        <a:lstStyle/>
        <a:p>
          <a:endParaRPr lang="en-IN"/>
        </a:p>
      </dgm:t>
    </dgm:pt>
    <dgm:pt modelId="{BD13431E-302D-4834-A00A-9F9BE04803CA}" type="sibTrans" cxnId="{54D2FFAE-3CEF-4EDA-A4D4-891FF27C2201}">
      <dgm:prSet/>
      <dgm:spPr/>
      <dgm:t>
        <a:bodyPr/>
        <a:lstStyle/>
        <a:p>
          <a:endParaRPr lang="en-IN"/>
        </a:p>
      </dgm:t>
    </dgm:pt>
    <dgm:pt modelId="{73A66DD9-EB6B-4C4B-96E5-95B005D49DC2}" type="pres">
      <dgm:prSet presAssocID="{27509653-F5C4-426E-8AF4-2A6258880AAC}" presName="matrix" presStyleCnt="0">
        <dgm:presLayoutVars>
          <dgm:chMax val="1"/>
          <dgm:dir/>
          <dgm:resizeHandles val="exact"/>
        </dgm:presLayoutVars>
      </dgm:prSet>
      <dgm:spPr/>
      <dgm:t>
        <a:bodyPr/>
        <a:lstStyle/>
        <a:p>
          <a:endParaRPr lang="en-IN"/>
        </a:p>
      </dgm:t>
    </dgm:pt>
    <dgm:pt modelId="{5B8BF97E-1BB6-4730-A7D6-4B492EB3EB0A}" type="pres">
      <dgm:prSet presAssocID="{27509653-F5C4-426E-8AF4-2A6258880AAC}" presName="diamond" presStyleLbl="bgShp" presStyleIdx="0" presStyleCnt="1"/>
      <dgm:spPr/>
    </dgm:pt>
    <dgm:pt modelId="{F6A81A88-C3F1-4328-8103-8677D70896A3}" type="pres">
      <dgm:prSet presAssocID="{27509653-F5C4-426E-8AF4-2A6258880AAC}" presName="quad1" presStyleLbl="node1" presStyleIdx="0" presStyleCnt="4">
        <dgm:presLayoutVars>
          <dgm:chMax val="0"/>
          <dgm:chPref val="0"/>
          <dgm:bulletEnabled val="1"/>
        </dgm:presLayoutVars>
      </dgm:prSet>
      <dgm:spPr/>
      <dgm:t>
        <a:bodyPr/>
        <a:lstStyle/>
        <a:p>
          <a:endParaRPr lang="en-IN"/>
        </a:p>
      </dgm:t>
    </dgm:pt>
    <dgm:pt modelId="{C8F39BE7-CC59-4FA5-8691-B8B5A775FB23}" type="pres">
      <dgm:prSet presAssocID="{27509653-F5C4-426E-8AF4-2A6258880AAC}" presName="quad2" presStyleLbl="node1" presStyleIdx="1" presStyleCnt="4">
        <dgm:presLayoutVars>
          <dgm:chMax val="0"/>
          <dgm:chPref val="0"/>
          <dgm:bulletEnabled val="1"/>
        </dgm:presLayoutVars>
      </dgm:prSet>
      <dgm:spPr/>
      <dgm:t>
        <a:bodyPr/>
        <a:lstStyle/>
        <a:p>
          <a:endParaRPr lang="en-IN"/>
        </a:p>
      </dgm:t>
    </dgm:pt>
    <dgm:pt modelId="{B672424A-FE08-44C5-BF3F-429C660F0EDB}" type="pres">
      <dgm:prSet presAssocID="{27509653-F5C4-426E-8AF4-2A6258880AAC}" presName="quad3" presStyleLbl="node1" presStyleIdx="2" presStyleCnt="4">
        <dgm:presLayoutVars>
          <dgm:chMax val="0"/>
          <dgm:chPref val="0"/>
          <dgm:bulletEnabled val="1"/>
        </dgm:presLayoutVars>
      </dgm:prSet>
      <dgm:spPr/>
      <dgm:t>
        <a:bodyPr/>
        <a:lstStyle/>
        <a:p>
          <a:endParaRPr lang="en-IN"/>
        </a:p>
      </dgm:t>
    </dgm:pt>
    <dgm:pt modelId="{4FC2C232-0332-4DDF-8241-9460D0CBD1E9}" type="pres">
      <dgm:prSet presAssocID="{27509653-F5C4-426E-8AF4-2A6258880AAC}" presName="quad4" presStyleLbl="node1" presStyleIdx="3" presStyleCnt="4">
        <dgm:presLayoutVars>
          <dgm:chMax val="0"/>
          <dgm:chPref val="0"/>
          <dgm:bulletEnabled val="1"/>
        </dgm:presLayoutVars>
      </dgm:prSet>
      <dgm:spPr/>
      <dgm:t>
        <a:bodyPr/>
        <a:lstStyle/>
        <a:p>
          <a:endParaRPr lang="en-IN"/>
        </a:p>
      </dgm:t>
    </dgm:pt>
  </dgm:ptLst>
  <dgm:cxnLst>
    <dgm:cxn modelId="{B1DC30E3-61C7-45E9-B52B-E1791F69EC2C}" type="presOf" srcId="{27509653-F5C4-426E-8AF4-2A6258880AAC}" destId="{73A66DD9-EB6B-4C4B-96E5-95B005D49DC2}" srcOrd="0" destOrd="0" presId="urn:microsoft.com/office/officeart/2005/8/layout/matrix3"/>
    <dgm:cxn modelId="{6606D886-6FCA-485C-9008-67DB4461477C}" srcId="{27509653-F5C4-426E-8AF4-2A6258880AAC}" destId="{8E9B34B8-A89C-4D65-B116-9463AB360CDD}" srcOrd="1" destOrd="0" parTransId="{C9842163-7078-4B87-A9FE-6B41A023FA37}" sibTransId="{75738C16-6787-4970-A0D6-789D5FF09E26}"/>
    <dgm:cxn modelId="{486D7653-3BC1-4EEB-805A-BD909CD5B526}" type="presOf" srcId="{EA11B9A4-0B69-4228-AD31-EC642D4324E5}" destId="{F6A81A88-C3F1-4328-8103-8677D70896A3}" srcOrd="0" destOrd="0" presId="urn:microsoft.com/office/officeart/2005/8/layout/matrix3"/>
    <dgm:cxn modelId="{822FE777-0E35-4964-80F6-B90DF32EB7FC}" srcId="{27509653-F5C4-426E-8AF4-2A6258880AAC}" destId="{2A62415F-9B91-4756-BABD-EAEC6AF50DA1}" srcOrd="2" destOrd="0" parTransId="{392CE052-9B33-45EB-A0D4-4B790B8541F6}" sibTransId="{6B0D7454-6C72-41F6-9641-D5F46932E958}"/>
    <dgm:cxn modelId="{B1C76272-9CEE-49AA-B0A4-76B9C738392E}" type="presOf" srcId="{E84239E6-0E1A-4C7E-A6D4-5DEF6B803CF5}" destId="{4FC2C232-0332-4DDF-8241-9460D0CBD1E9}" srcOrd="0" destOrd="0" presId="urn:microsoft.com/office/officeart/2005/8/layout/matrix3"/>
    <dgm:cxn modelId="{55B52CA5-1F30-49FF-AA96-E512C8E79CE5}" srcId="{27509653-F5C4-426E-8AF4-2A6258880AAC}" destId="{EA11B9A4-0B69-4228-AD31-EC642D4324E5}" srcOrd="0" destOrd="0" parTransId="{8D7E6CE3-56F6-4B91-BEC2-377A28A2C6E8}" sibTransId="{3C94EBE8-85BD-44B8-AEDA-C65FA59C7C56}"/>
    <dgm:cxn modelId="{54D2FFAE-3CEF-4EDA-A4D4-891FF27C2201}" srcId="{27509653-F5C4-426E-8AF4-2A6258880AAC}" destId="{E84239E6-0E1A-4C7E-A6D4-5DEF6B803CF5}" srcOrd="3" destOrd="0" parTransId="{10594446-CB83-42D1-9E72-F38C49EADCA8}" sibTransId="{BD13431E-302D-4834-A00A-9F9BE04803CA}"/>
    <dgm:cxn modelId="{0CFD76EB-13E7-4C86-ABF6-6846C6829E2B}" type="presOf" srcId="{2A62415F-9B91-4756-BABD-EAEC6AF50DA1}" destId="{B672424A-FE08-44C5-BF3F-429C660F0EDB}" srcOrd="0" destOrd="0" presId="urn:microsoft.com/office/officeart/2005/8/layout/matrix3"/>
    <dgm:cxn modelId="{9465E248-5E3A-412F-B148-92626CD9A6EA}" type="presOf" srcId="{8E9B34B8-A89C-4D65-B116-9463AB360CDD}" destId="{C8F39BE7-CC59-4FA5-8691-B8B5A775FB23}" srcOrd="0" destOrd="0" presId="urn:microsoft.com/office/officeart/2005/8/layout/matrix3"/>
    <dgm:cxn modelId="{E16C8B56-7E69-4156-BBEA-3F1D9111BA99}" type="presParOf" srcId="{73A66DD9-EB6B-4C4B-96E5-95B005D49DC2}" destId="{5B8BF97E-1BB6-4730-A7D6-4B492EB3EB0A}" srcOrd="0" destOrd="0" presId="urn:microsoft.com/office/officeart/2005/8/layout/matrix3"/>
    <dgm:cxn modelId="{227A09E5-4CE1-41FE-93FC-7950D7981664}" type="presParOf" srcId="{73A66DD9-EB6B-4C4B-96E5-95B005D49DC2}" destId="{F6A81A88-C3F1-4328-8103-8677D70896A3}" srcOrd="1" destOrd="0" presId="urn:microsoft.com/office/officeart/2005/8/layout/matrix3"/>
    <dgm:cxn modelId="{63E1EA04-27E8-442A-B2ED-92260CEAC616}" type="presParOf" srcId="{73A66DD9-EB6B-4C4B-96E5-95B005D49DC2}" destId="{C8F39BE7-CC59-4FA5-8691-B8B5A775FB23}" srcOrd="2" destOrd="0" presId="urn:microsoft.com/office/officeart/2005/8/layout/matrix3"/>
    <dgm:cxn modelId="{CD6ECFDD-0862-4DE7-8C0B-065C56E39231}" type="presParOf" srcId="{73A66DD9-EB6B-4C4B-96E5-95B005D49DC2}" destId="{B672424A-FE08-44C5-BF3F-429C660F0EDB}" srcOrd="3" destOrd="0" presId="urn:microsoft.com/office/officeart/2005/8/layout/matrix3"/>
    <dgm:cxn modelId="{1406E4D9-B297-4D42-BB1A-6F7FF6428F17}" type="presParOf" srcId="{73A66DD9-EB6B-4C4B-96E5-95B005D49DC2}" destId="{4FC2C232-0332-4DDF-8241-9460D0CBD1E9}" srcOrd="4" destOrd="0" presId="urn:microsoft.com/office/officeart/2005/8/layout/matrix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7FC896-7D33-455D-A791-1085D10A1BEF}"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IN"/>
        </a:p>
      </dgm:t>
    </dgm:pt>
    <dgm:pt modelId="{2DF616A8-0A33-454D-B0DF-4BE6D2473D84}">
      <dgm:prSet phldrT="[Text]" custT="1"/>
      <dgm:spPr/>
      <dgm:t>
        <a:bodyPr/>
        <a:lstStyle/>
        <a:p>
          <a:r>
            <a:rPr lang="en-IN" sz="2400" dirty="0">
              <a:latin typeface="Times New Roman" panose="02020603050405020304" pitchFamily="18" charset="0"/>
              <a:cs typeface="Times New Roman" panose="02020603050405020304" pitchFamily="18" charset="0"/>
            </a:rPr>
            <a:t>Biological assets related to agricultural activity other </a:t>
          </a:r>
          <a:r>
            <a:rPr lang="en-IN" sz="2400" u="none" dirty="0">
              <a:latin typeface="Times New Roman" panose="02020603050405020304" pitchFamily="18" charset="0"/>
              <a:cs typeface="Times New Roman" panose="02020603050405020304" pitchFamily="18" charset="0"/>
            </a:rPr>
            <a:t>than bearer plants</a:t>
          </a:r>
          <a:r>
            <a:rPr lang="en-IN" sz="2400" u="none" dirty="0" smtClean="0">
              <a:latin typeface="Times New Roman" panose="02020603050405020304" pitchFamily="18" charset="0"/>
              <a:cs typeface="Times New Roman" panose="02020603050405020304" pitchFamily="18" charset="0"/>
            </a:rPr>
            <a:t>. This Standard applies to bearer plants but it does not apply to the produce on bearer plants, and</a:t>
          </a:r>
          <a:endParaRPr lang="en-IN" sz="2400" dirty="0"/>
        </a:p>
      </dgm:t>
    </dgm:pt>
    <dgm:pt modelId="{1C308E29-C160-4160-B64C-999426D35386}" type="parTrans" cxnId="{8A640D0C-B685-4F5D-BFB3-5E8114F0F785}">
      <dgm:prSet/>
      <dgm:spPr/>
      <dgm:t>
        <a:bodyPr/>
        <a:lstStyle/>
        <a:p>
          <a:endParaRPr lang="en-IN"/>
        </a:p>
      </dgm:t>
    </dgm:pt>
    <dgm:pt modelId="{B2F3AAC1-5CE3-4CE8-A591-8ECB4DAFF12F}" type="sibTrans" cxnId="{8A640D0C-B685-4F5D-BFB3-5E8114F0F785}">
      <dgm:prSet/>
      <dgm:spPr/>
      <dgm:t>
        <a:bodyPr/>
        <a:lstStyle/>
        <a:p>
          <a:endParaRPr lang="en-IN"/>
        </a:p>
      </dgm:t>
    </dgm:pt>
    <dgm:pt modelId="{F8785522-6B17-46CC-B1BF-ACDA771A5529}">
      <dgm:prSet phldrT="[Text]" custT="1"/>
      <dgm:spPr/>
      <dgm:t>
        <a:bodyPr/>
        <a:lstStyle/>
        <a:p>
          <a:r>
            <a:rPr lang="en-IN" sz="2400" dirty="0">
              <a:latin typeface="Times New Roman" panose="02020603050405020304" pitchFamily="18" charset="0"/>
              <a:cs typeface="Times New Roman" panose="02020603050405020304" pitchFamily="18" charset="0"/>
            </a:rPr>
            <a:t>Wasting assets including mineral rights, expenditure on the exploration for and extraction of minerals, oils, natural gas and similar non-regenerative resources.</a:t>
          </a:r>
          <a:endParaRPr lang="en-IN" sz="2400" dirty="0"/>
        </a:p>
      </dgm:t>
    </dgm:pt>
    <dgm:pt modelId="{A0B2BBCC-1844-495B-BD2F-5B0F347F2A8B}" type="parTrans" cxnId="{6FBB0137-A560-43AF-8B58-E1DEE2F0FA03}">
      <dgm:prSet/>
      <dgm:spPr/>
      <dgm:t>
        <a:bodyPr/>
        <a:lstStyle/>
        <a:p>
          <a:endParaRPr lang="en-IN"/>
        </a:p>
      </dgm:t>
    </dgm:pt>
    <dgm:pt modelId="{38CFE069-891A-49EA-9C94-A57F6D8B5244}" type="sibTrans" cxnId="{6FBB0137-A560-43AF-8B58-E1DEE2F0FA03}">
      <dgm:prSet/>
      <dgm:spPr/>
      <dgm:t>
        <a:bodyPr/>
        <a:lstStyle/>
        <a:p>
          <a:endParaRPr lang="en-IN"/>
        </a:p>
      </dgm:t>
    </dgm:pt>
    <dgm:pt modelId="{3BAEFE21-B88E-4D54-B242-0D680D7C54EC}" type="pres">
      <dgm:prSet presAssocID="{E67FC896-7D33-455D-A791-1085D10A1BEF}" presName="diagram" presStyleCnt="0">
        <dgm:presLayoutVars>
          <dgm:dir/>
          <dgm:resizeHandles val="exact"/>
        </dgm:presLayoutVars>
      </dgm:prSet>
      <dgm:spPr/>
      <dgm:t>
        <a:bodyPr/>
        <a:lstStyle/>
        <a:p>
          <a:endParaRPr lang="en-IN"/>
        </a:p>
      </dgm:t>
    </dgm:pt>
    <dgm:pt modelId="{5D6571FB-D399-4B10-B30B-9342917025BE}" type="pres">
      <dgm:prSet presAssocID="{2DF616A8-0A33-454D-B0DF-4BE6D2473D84}" presName="node" presStyleLbl="node1" presStyleIdx="0" presStyleCnt="2">
        <dgm:presLayoutVars>
          <dgm:bulletEnabled val="1"/>
        </dgm:presLayoutVars>
      </dgm:prSet>
      <dgm:spPr/>
      <dgm:t>
        <a:bodyPr/>
        <a:lstStyle/>
        <a:p>
          <a:endParaRPr lang="en-IN"/>
        </a:p>
      </dgm:t>
    </dgm:pt>
    <dgm:pt modelId="{677E5C5E-1F39-4B50-B6EB-2A1C50513FC9}" type="pres">
      <dgm:prSet presAssocID="{B2F3AAC1-5CE3-4CE8-A591-8ECB4DAFF12F}" presName="sibTrans" presStyleCnt="0"/>
      <dgm:spPr/>
    </dgm:pt>
    <dgm:pt modelId="{95B45064-863F-42B4-962D-E40D8A829FA2}" type="pres">
      <dgm:prSet presAssocID="{F8785522-6B17-46CC-B1BF-ACDA771A5529}" presName="node" presStyleLbl="node1" presStyleIdx="1" presStyleCnt="2">
        <dgm:presLayoutVars>
          <dgm:bulletEnabled val="1"/>
        </dgm:presLayoutVars>
      </dgm:prSet>
      <dgm:spPr/>
      <dgm:t>
        <a:bodyPr/>
        <a:lstStyle/>
        <a:p>
          <a:endParaRPr lang="en-IN"/>
        </a:p>
      </dgm:t>
    </dgm:pt>
  </dgm:ptLst>
  <dgm:cxnLst>
    <dgm:cxn modelId="{990C5764-41C3-47F1-BCE1-85A0BFAB1B9F}" type="presOf" srcId="{F8785522-6B17-46CC-B1BF-ACDA771A5529}" destId="{95B45064-863F-42B4-962D-E40D8A829FA2}" srcOrd="0" destOrd="0" presId="urn:microsoft.com/office/officeart/2005/8/layout/default#1"/>
    <dgm:cxn modelId="{8A640D0C-B685-4F5D-BFB3-5E8114F0F785}" srcId="{E67FC896-7D33-455D-A791-1085D10A1BEF}" destId="{2DF616A8-0A33-454D-B0DF-4BE6D2473D84}" srcOrd="0" destOrd="0" parTransId="{1C308E29-C160-4160-B64C-999426D35386}" sibTransId="{B2F3AAC1-5CE3-4CE8-A591-8ECB4DAFF12F}"/>
    <dgm:cxn modelId="{6FBB0137-A560-43AF-8B58-E1DEE2F0FA03}" srcId="{E67FC896-7D33-455D-A791-1085D10A1BEF}" destId="{F8785522-6B17-46CC-B1BF-ACDA771A5529}" srcOrd="1" destOrd="0" parTransId="{A0B2BBCC-1844-495B-BD2F-5B0F347F2A8B}" sibTransId="{38CFE069-891A-49EA-9C94-A57F6D8B5244}"/>
    <dgm:cxn modelId="{ECF23AAD-87B7-4C8E-AB13-C984601B2739}" type="presOf" srcId="{E67FC896-7D33-455D-A791-1085D10A1BEF}" destId="{3BAEFE21-B88E-4D54-B242-0D680D7C54EC}" srcOrd="0" destOrd="0" presId="urn:microsoft.com/office/officeart/2005/8/layout/default#1"/>
    <dgm:cxn modelId="{B8C4E241-73E2-471E-8611-361130D2BB18}" type="presOf" srcId="{2DF616A8-0A33-454D-B0DF-4BE6D2473D84}" destId="{5D6571FB-D399-4B10-B30B-9342917025BE}" srcOrd="0" destOrd="0" presId="urn:microsoft.com/office/officeart/2005/8/layout/default#1"/>
    <dgm:cxn modelId="{95419E05-DF89-4F31-89EC-942E5ED808D5}" type="presParOf" srcId="{3BAEFE21-B88E-4D54-B242-0D680D7C54EC}" destId="{5D6571FB-D399-4B10-B30B-9342917025BE}" srcOrd="0" destOrd="0" presId="urn:microsoft.com/office/officeart/2005/8/layout/default#1"/>
    <dgm:cxn modelId="{C9A4B7E7-0BF6-4165-AB92-2D522B64F07F}" type="presParOf" srcId="{3BAEFE21-B88E-4D54-B242-0D680D7C54EC}" destId="{677E5C5E-1F39-4B50-B6EB-2A1C50513FC9}" srcOrd="1" destOrd="0" presId="urn:microsoft.com/office/officeart/2005/8/layout/default#1"/>
    <dgm:cxn modelId="{D14ED519-F84C-4D58-8D5D-E88D4D2F1F2D}" type="presParOf" srcId="{3BAEFE21-B88E-4D54-B242-0D680D7C54EC}" destId="{95B45064-863F-42B4-962D-E40D8A829FA2}" srcOrd="2"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5D0CA7-BA03-4C6A-82FE-558CC80D42B1}" type="doc">
      <dgm:prSet loTypeId="urn:microsoft.com/office/officeart/2005/8/layout/vList6" loCatId="list" qsTypeId="urn:microsoft.com/office/officeart/2005/8/quickstyle/simple1" qsCatId="simple" csTypeId="urn:microsoft.com/office/officeart/2005/8/colors/accent2_1" csCatId="accent2" phldr="1"/>
      <dgm:spPr/>
      <dgm:t>
        <a:bodyPr/>
        <a:lstStyle/>
        <a:p>
          <a:endParaRPr lang="en-US"/>
        </a:p>
      </dgm:t>
    </dgm:pt>
    <dgm:pt modelId="{C036266B-165C-4D91-A2A9-D12BA4F11ACE}">
      <dgm:prSet phldrT="[Text]" custT="1"/>
      <dgm:spPr/>
      <dgm:t>
        <a:bodyPr/>
        <a:lstStyle/>
        <a:p>
          <a:r>
            <a:rPr lang="en-US" sz="2700" i="1" dirty="0">
              <a:latin typeface="Times New Roman" panose="02020603050405020304" pitchFamily="18" charset="0"/>
              <a:cs typeface="Times New Roman" panose="02020603050405020304" pitchFamily="18" charset="0"/>
            </a:rPr>
            <a:t>If the </a:t>
          </a:r>
          <a:r>
            <a:rPr lang="en-US" sz="2700" i="1" dirty="0" smtClean="0">
              <a:latin typeface="Times New Roman" panose="02020603050405020304" pitchFamily="18" charset="0"/>
              <a:cs typeface="Times New Roman" panose="02020603050405020304" pitchFamily="18" charset="0"/>
            </a:rPr>
            <a:t>definition of PPE </a:t>
          </a:r>
          <a:r>
            <a:rPr lang="en-US" sz="2700" i="1" dirty="0">
              <a:latin typeface="Times New Roman" panose="02020603050405020304" pitchFamily="18" charset="0"/>
              <a:cs typeface="Times New Roman" panose="02020603050405020304" pitchFamily="18" charset="0"/>
            </a:rPr>
            <a:t>is met</a:t>
          </a:r>
        </a:p>
      </dgm:t>
    </dgm:pt>
    <dgm:pt modelId="{65B0B930-451B-4B62-8F5B-08CBA0779F61}" type="parTrans" cxnId="{E39D93D6-145E-415F-8AB0-1B3C28D55837}">
      <dgm:prSet/>
      <dgm:spPr/>
      <dgm:t>
        <a:bodyPr/>
        <a:lstStyle/>
        <a:p>
          <a:endParaRPr lang="en-US"/>
        </a:p>
      </dgm:t>
    </dgm:pt>
    <dgm:pt modelId="{6BCD5956-2F7D-4BFD-9D19-349A95F34F86}" type="sibTrans" cxnId="{E39D93D6-145E-415F-8AB0-1B3C28D55837}">
      <dgm:prSet/>
      <dgm:spPr/>
      <dgm:t>
        <a:bodyPr/>
        <a:lstStyle/>
        <a:p>
          <a:endParaRPr lang="en-US"/>
        </a:p>
      </dgm:t>
    </dgm:pt>
    <dgm:pt modelId="{F52FE487-63C6-4FBA-93A1-1C7641A27B7C}">
      <dgm:prSet phldrT="[Text]" custT="1"/>
      <dgm:spPr/>
      <dgm:t>
        <a:bodyPr/>
        <a:lstStyle/>
        <a:p>
          <a:r>
            <a:rPr lang="en-US" sz="2700" i="1" dirty="0">
              <a:latin typeface="Times New Roman" panose="02020603050405020304" pitchFamily="18" charset="0"/>
              <a:cs typeface="Times New Roman" panose="02020603050405020304" pitchFamily="18" charset="0"/>
            </a:rPr>
            <a:t>If </a:t>
          </a:r>
          <a:r>
            <a:rPr lang="en-US" sz="2700" i="1" dirty="0" smtClean="0">
              <a:latin typeface="Times New Roman" panose="02020603050405020304" pitchFamily="18" charset="0"/>
              <a:cs typeface="Times New Roman" panose="02020603050405020304" pitchFamily="18" charset="0"/>
            </a:rPr>
            <a:t>definition of PPE </a:t>
          </a:r>
          <a:r>
            <a:rPr lang="en-US" sz="2700" i="1" dirty="0">
              <a:latin typeface="Times New Roman" panose="02020603050405020304" pitchFamily="18" charset="0"/>
              <a:cs typeface="Times New Roman" panose="02020603050405020304" pitchFamily="18" charset="0"/>
            </a:rPr>
            <a:t>is not met</a:t>
          </a:r>
        </a:p>
      </dgm:t>
    </dgm:pt>
    <dgm:pt modelId="{A2EFC18C-6200-4D0A-9472-77D6A3977C5D}" type="parTrans" cxnId="{BA8E9943-E583-470D-B9AE-23A3A7A66620}">
      <dgm:prSet/>
      <dgm:spPr/>
      <dgm:t>
        <a:bodyPr/>
        <a:lstStyle/>
        <a:p>
          <a:endParaRPr lang="en-US"/>
        </a:p>
      </dgm:t>
    </dgm:pt>
    <dgm:pt modelId="{6FE89F99-E13F-4BF8-8B15-F68E9442C843}" type="sibTrans" cxnId="{BA8E9943-E583-470D-B9AE-23A3A7A66620}">
      <dgm:prSet/>
      <dgm:spPr/>
      <dgm:t>
        <a:bodyPr/>
        <a:lstStyle/>
        <a:p>
          <a:endParaRPr lang="en-US"/>
        </a:p>
      </dgm:t>
    </dgm:pt>
    <dgm:pt modelId="{420D6ED9-992D-4306-AF22-834C009F9902}">
      <dgm:prSet phldrT="[Text]" custT="1"/>
      <dgm:spPr/>
      <dgm:t>
        <a:bodyPr anchor="ctr"/>
        <a:lstStyle/>
        <a:p>
          <a:pPr algn="r">
            <a:buNone/>
          </a:pPr>
          <a:r>
            <a:rPr lang="en-US" sz="2700" i="1" dirty="0">
              <a:latin typeface="Times New Roman" panose="02020603050405020304" pitchFamily="18" charset="0"/>
              <a:cs typeface="Times New Roman" panose="02020603050405020304" pitchFamily="18" charset="0"/>
            </a:rPr>
            <a:t>Accounted as per AS 2 ‘Valuation for Inventories</a:t>
          </a:r>
          <a:r>
            <a:rPr lang="en-US" sz="2700" i="1" dirty="0" smtClean="0">
              <a:latin typeface="Times New Roman" panose="02020603050405020304" pitchFamily="18" charset="0"/>
              <a:cs typeface="Times New Roman" panose="02020603050405020304" pitchFamily="18" charset="0"/>
            </a:rPr>
            <a:t>’ (treated as inventory)</a:t>
          </a:r>
          <a:endParaRPr lang="en-US" sz="2700" i="1" dirty="0">
            <a:latin typeface="Times New Roman" panose="02020603050405020304" pitchFamily="18" charset="0"/>
            <a:cs typeface="Times New Roman" panose="02020603050405020304" pitchFamily="18" charset="0"/>
          </a:endParaRPr>
        </a:p>
      </dgm:t>
    </dgm:pt>
    <dgm:pt modelId="{2EB2D8A9-5E12-4C84-A65D-DA07DE595939}" type="parTrans" cxnId="{51E9C567-DDB5-413D-AF27-2EE0A1E00E03}">
      <dgm:prSet/>
      <dgm:spPr/>
      <dgm:t>
        <a:bodyPr/>
        <a:lstStyle/>
        <a:p>
          <a:endParaRPr lang="en-US"/>
        </a:p>
      </dgm:t>
    </dgm:pt>
    <dgm:pt modelId="{74641415-390D-411A-8ACD-E8295859FD86}" type="sibTrans" cxnId="{51E9C567-DDB5-413D-AF27-2EE0A1E00E03}">
      <dgm:prSet/>
      <dgm:spPr/>
      <dgm:t>
        <a:bodyPr/>
        <a:lstStyle/>
        <a:p>
          <a:endParaRPr lang="en-US"/>
        </a:p>
      </dgm:t>
    </dgm:pt>
    <dgm:pt modelId="{B5FB952A-675A-48DE-9749-38BB973D305E}">
      <dgm:prSet phldrT="[Text]" custT="1"/>
      <dgm:spPr/>
      <dgm:t>
        <a:bodyPr anchor="ctr"/>
        <a:lstStyle/>
        <a:p>
          <a:pPr algn="r">
            <a:buNone/>
          </a:pPr>
          <a:r>
            <a:rPr lang="en-US" sz="2700" i="1" dirty="0">
              <a:latin typeface="Times New Roman" panose="02020603050405020304" pitchFamily="18" charset="0"/>
              <a:cs typeface="Times New Roman" panose="02020603050405020304" pitchFamily="18" charset="0"/>
            </a:rPr>
            <a:t>Accounted as per AS </a:t>
          </a:r>
          <a:r>
            <a:rPr lang="en-US" sz="2700" i="1" dirty="0" smtClean="0">
              <a:latin typeface="Times New Roman" panose="02020603050405020304" pitchFamily="18" charset="0"/>
              <a:cs typeface="Times New Roman" panose="02020603050405020304" pitchFamily="18" charset="0"/>
            </a:rPr>
            <a:t>10 (treated as PPE) </a:t>
          </a:r>
          <a:endParaRPr lang="en-US" sz="2700" i="1" dirty="0">
            <a:latin typeface="Times New Roman" panose="02020603050405020304" pitchFamily="18" charset="0"/>
            <a:cs typeface="Times New Roman" panose="02020603050405020304" pitchFamily="18" charset="0"/>
          </a:endParaRPr>
        </a:p>
      </dgm:t>
    </dgm:pt>
    <dgm:pt modelId="{AF3F4446-D3F1-4206-AAF2-36B949E67768}" type="sibTrans" cxnId="{5A5AFC5D-2A3A-4502-8515-92ABD50D046F}">
      <dgm:prSet/>
      <dgm:spPr/>
      <dgm:t>
        <a:bodyPr/>
        <a:lstStyle/>
        <a:p>
          <a:endParaRPr lang="en-US"/>
        </a:p>
      </dgm:t>
    </dgm:pt>
    <dgm:pt modelId="{2D407946-599F-4DE2-85CC-EF414FC39D65}" type="parTrans" cxnId="{5A5AFC5D-2A3A-4502-8515-92ABD50D046F}">
      <dgm:prSet/>
      <dgm:spPr/>
      <dgm:t>
        <a:bodyPr/>
        <a:lstStyle/>
        <a:p>
          <a:endParaRPr lang="en-US"/>
        </a:p>
      </dgm:t>
    </dgm:pt>
    <dgm:pt modelId="{8280D3B4-86A7-4EEB-8467-E2157BA2BE93}" type="pres">
      <dgm:prSet presAssocID="{C25D0CA7-BA03-4C6A-82FE-558CC80D42B1}" presName="Name0" presStyleCnt="0">
        <dgm:presLayoutVars>
          <dgm:dir/>
          <dgm:animLvl val="lvl"/>
          <dgm:resizeHandles/>
        </dgm:presLayoutVars>
      </dgm:prSet>
      <dgm:spPr/>
      <dgm:t>
        <a:bodyPr/>
        <a:lstStyle/>
        <a:p>
          <a:endParaRPr lang="en-IN"/>
        </a:p>
      </dgm:t>
    </dgm:pt>
    <dgm:pt modelId="{208F4263-640E-4378-845C-6F3633B34591}" type="pres">
      <dgm:prSet presAssocID="{C036266B-165C-4D91-A2A9-D12BA4F11ACE}" presName="linNode" presStyleCnt="0"/>
      <dgm:spPr/>
    </dgm:pt>
    <dgm:pt modelId="{7A34E5DA-BA63-48E3-883E-5975A7761E69}" type="pres">
      <dgm:prSet presAssocID="{C036266B-165C-4D91-A2A9-D12BA4F11ACE}" presName="parentShp" presStyleLbl="node1" presStyleIdx="0" presStyleCnt="2">
        <dgm:presLayoutVars>
          <dgm:bulletEnabled val="1"/>
        </dgm:presLayoutVars>
      </dgm:prSet>
      <dgm:spPr/>
      <dgm:t>
        <a:bodyPr/>
        <a:lstStyle/>
        <a:p>
          <a:endParaRPr lang="en-IN"/>
        </a:p>
      </dgm:t>
    </dgm:pt>
    <dgm:pt modelId="{C2D40B88-59B5-4940-84C0-9C840D38FD67}" type="pres">
      <dgm:prSet presAssocID="{C036266B-165C-4D91-A2A9-D12BA4F11ACE}" presName="childShp" presStyleLbl="bgAccFollowNode1" presStyleIdx="0" presStyleCnt="2" custLinFactNeighborX="-3939" custLinFactNeighborY="613">
        <dgm:presLayoutVars>
          <dgm:bulletEnabled val="1"/>
        </dgm:presLayoutVars>
      </dgm:prSet>
      <dgm:spPr/>
      <dgm:t>
        <a:bodyPr/>
        <a:lstStyle/>
        <a:p>
          <a:endParaRPr lang="en-IN"/>
        </a:p>
      </dgm:t>
    </dgm:pt>
    <dgm:pt modelId="{C8CF3B16-9DD0-44BE-A03F-AF0B2FDDD31A}" type="pres">
      <dgm:prSet presAssocID="{6BCD5956-2F7D-4BFD-9D19-349A95F34F86}" presName="spacing" presStyleCnt="0"/>
      <dgm:spPr/>
    </dgm:pt>
    <dgm:pt modelId="{E0FFE62B-4786-4116-811B-BDB54D4B5F6C}" type="pres">
      <dgm:prSet presAssocID="{F52FE487-63C6-4FBA-93A1-1C7641A27B7C}" presName="linNode" presStyleCnt="0"/>
      <dgm:spPr/>
    </dgm:pt>
    <dgm:pt modelId="{F93F979F-3758-47A7-9B40-20040855B8E9}" type="pres">
      <dgm:prSet presAssocID="{F52FE487-63C6-4FBA-93A1-1C7641A27B7C}" presName="parentShp" presStyleLbl="node1" presStyleIdx="1" presStyleCnt="2">
        <dgm:presLayoutVars>
          <dgm:bulletEnabled val="1"/>
        </dgm:presLayoutVars>
      </dgm:prSet>
      <dgm:spPr/>
      <dgm:t>
        <a:bodyPr/>
        <a:lstStyle/>
        <a:p>
          <a:endParaRPr lang="en-IN"/>
        </a:p>
      </dgm:t>
    </dgm:pt>
    <dgm:pt modelId="{26E0B029-614B-4E62-BEFB-AB96F9FC777D}" type="pres">
      <dgm:prSet presAssocID="{F52FE487-63C6-4FBA-93A1-1C7641A27B7C}" presName="childShp" presStyleLbl="bgAccFollowNode1" presStyleIdx="1" presStyleCnt="2" custLinFactNeighborX="-3545">
        <dgm:presLayoutVars>
          <dgm:bulletEnabled val="1"/>
        </dgm:presLayoutVars>
      </dgm:prSet>
      <dgm:spPr/>
      <dgm:t>
        <a:bodyPr/>
        <a:lstStyle/>
        <a:p>
          <a:endParaRPr lang="en-IN"/>
        </a:p>
      </dgm:t>
    </dgm:pt>
  </dgm:ptLst>
  <dgm:cxnLst>
    <dgm:cxn modelId="{96E111CB-3C76-4B28-ADBB-E66561F3B8F0}" type="presOf" srcId="{C036266B-165C-4D91-A2A9-D12BA4F11ACE}" destId="{7A34E5DA-BA63-48E3-883E-5975A7761E69}" srcOrd="0" destOrd="0" presId="urn:microsoft.com/office/officeart/2005/8/layout/vList6"/>
    <dgm:cxn modelId="{83A85D51-32FB-4A5C-A6A3-06A98F5F5079}" type="presOf" srcId="{B5FB952A-675A-48DE-9749-38BB973D305E}" destId="{C2D40B88-59B5-4940-84C0-9C840D38FD67}" srcOrd="0" destOrd="0" presId="urn:microsoft.com/office/officeart/2005/8/layout/vList6"/>
    <dgm:cxn modelId="{87186DA5-5D75-4ECD-B154-A033B135C889}" type="presOf" srcId="{F52FE487-63C6-4FBA-93A1-1C7641A27B7C}" destId="{F93F979F-3758-47A7-9B40-20040855B8E9}" srcOrd="0" destOrd="0" presId="urn:microsoft.com/office/officeart/2005/8/layout/vList6"/>
    <dgm:cxn modelId="{E39D93D6-145E-415F-8AB0-1B3C28D55837}" srcId="{C25D0CA7-BA03-4C6A-82FE-558CC80D42B1}" destId="{C036266B-165C-4D91-A2A9-D12BA4F11ACE}" srcOrd="0" destOrd="0" parTransId="{65B0B930-451B-4B62-8F5B-08CBA0779F61}" sibTransId="{6BCD5956-2F7D-4BFD-9D19-349A95F34F86}"/>
    <dgm:cxn modelId="{51E9C567-DDB5-413D-AF27-2EE0A1E00E03}" srcId="{F52FE487-63C6-4FBA-93A1-1C7641A27B7C}" destId="{420D6ED9-992D-4306-AF22-834C009F9902}" srcOrd="0" destOrd="0" parTransId="{2EB2D8A9-5E12-4C84-A65D-DA07DE595939}" sibTransId="{74641415-390D-411A-8ACD-E8295859FD86}"/>
    <dgm:cxn modelId="{C4EB5FFD-E6F0-43FC-8493-9BA0F4595244}" type="presOf" srcId="{420D6ED9-992D-4306-AF22-834C009F9902}" destId="{26E0B029-614B-4E62-BEFB-AB96F9FC777D}" srcOrd="0" destOrd="0" presId="urn:microsoft.com/office/officeart/2005/8/layout/vList6"/>
    <dgm:cxn modelId="{5119DB4A-DC4D-4E5C-8136-53F4A61BE29C}" type="presOf" srcId="{C25D0CA7-BA03-4C6A-82FE-558CC80D42B1}" destId="{8280D3B4-86A7-4EEB-8467-E2157BA2BE93}" srcOrd="0" destOrd="0" presId="urn:microsoft.com/office/officeart/2005/8/layout/vList6"/>
    <dgm:cxn modelId="{BA8E9943-E583-470D-B9AE-23A3A7A66620}" srcId="{C25D0CA7-BA03-4C6A-82FE-558CC80D42B1}" destId="{F52FE487-63C6-4FBA-93A1-1C7641A27B7C}" srcOrd="1" destOrd="0" parTransId="{A2EFC18C-6200-4D0A-9472-77D6A3977C5D}" sibTransId="{6FE89F99-E13F-4BF8-8B15-F68E9442C843}"/>
    <dgm:cxn modelId="{5A5AFC5D-2A3A-4502-8515-92ABD50D046F}" srcId="{C036266B-165C-4D91-A2A9-D12BA4F11ACE}" destId="{B5FB952A-675A-48DE-9749-38BB973D305E}" srcOrd="0" destOrd="0" parTransId="{2D407946-599F-4DE2-85CC-EF414FC39D65}" sibTransId="{AF3F4446-D3F1-4206-AAF2-36B949E67768}"/>
    <dgm:cxn modelId="{F36B6A60-562C-432D-B11D-0D59D5DCC0FD}" type="presParOf" srcId="{8280D3B4-86A7-4EEB-8467-E2157BA2BE93}" destId="{208F4263-640E-4378-845C-6F3633B34591}" srcOrd="0" destOrd="0" presId="urn:microsoft.com/office/officeart/2005/8/layout/vList6"/>
    <dgm:cxn modelId="{5DE9CA31-5D35-4D5A-85BA-2B20C55506B7}" type="presParOf" srcId="{208F4263-640E-4378-845C-6F3633B34591}" destId="{7A34E5DA-BA63-48E3-883E-5975A7761E69}" srcOrd="0" destOrd="0" presId="urn:microsoft.com/office/officeart/2005/8/layout/vList6"/>
    <dgm:cxn modelId="{F96C40D5-F78A-45BC-ADFF-9B044E862074}" type="presParOf" srcId="{208F4263-640E-4378-845C-6F3633B34591}" destId="{C2D40B88-59B5-4940-84C0-9C840D38FD67}" srcOrd="1" destOrd="0" presId="urn:microsoft.com/office/officeart/2005/8/layout/vList6"/>
    <dgm:cxn modelId="{2C6E7F57-B9BD-4926-81D7-F21ADC6B32F2}" type="presParOf" srcId="{8280D3B4-86A7-4EEB-8467-E2157BA2BE93}" destId="{C8CF3B16-9DD0-44BE-A03F-AF0B2FDDD31A}" srcOrd="1" destOrd="0" presId="urn:microsoft.com/office/officeart/2005/8/layout/vList6"/>
    <dgm:cxn modelId="{B751BE87-EED4-4297-889C-53953D4ECF6E}" type="presParOf" srcId="{8280D3B4-86A7-4EEB-8467-E2157BA2BE93}" destId="{E0FFE62B-4786-4116-811B-BDB54D4B5F6C}" srcOrd="2" destOrd="0" presId="urn:microsoft.com/office/officeart/2005/8/layout/vList6"/>
    <dgm:cxn modelId="{FE8186FE-8F56-4664-8340-77B47BB60293}" type="presParOf" srcId="{E0FFE62B-4786-4116-811B-BDB54D4B5F6C}" destId="{F93F979F-3758-47A7-9B40-20040855B8E9}" srcOrd="0" destOrd="0" presId="urn:microsoft.com/office/officeart/2005/8/layout/vList6"/>
    <dgm:cxn modelId="{17281057-A405-41A7-B716-A5C35E3FD298}" type="presParOf" srcId="{E0FFE62B-4786-4116-811B-BDB54D4B5F6C}" destId="{26E0B029-614B-4E62-BEFB-AB96F9FC777D}"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8BF97E-1BB6-4730-A7D6-4B492EB3EB0A}">
      <dsp:nvSpPr>
        <dsp:cNvPr id="0" name=""/>
        <dsp:cNvSpPr/>
      </dsp:nvSpPr>
      <dsp:spPr>
        <a:xfrm>
          <a:off x="1665357" y="0"/>
          <a:ext cx="4064000" cy="40640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A81A88-C3F1-4328-8103-8677D70896A3}">
      <dsp:nvSpPr>
        <dsp:cNvPr id="0" name=""/>
        <dsp:cNvSpPr/>
      </dsp:nvSpPr>
      <dsp:spPr>
        <a:xfrm>
          <a:off x="2051437" y="386080"/>
          <a:ext cx="1584960" cy="158496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latin typeface="Times New Roman" panose="02020603050405020304" pitchFamily="18" charset="0"/>
              <a:cs typeface="Times New Roman" panose="02020603050405020304" pitchFamily="18" charset="0"/>
            </a:rPr>
            <a:t>Recognition of the asset.	 </a:t>
          </a:r>
          <a:endParaRPr lang="en-IN" sz="1800" kern="1200" dirty="0"/>
        </a:p>
      </dsp:txBody>
      <dsp:txXfrm>
        <a:off x="2051437" y="386080"/>
        <a:ext cx="1584960" cy="1584960"/>
      </dsp:txXfrm>
    </dsp:sp>
    <dsp:sp modelId="{C8F39BE7-CC59-4FA5-8691-B8B5A775FB23}">
      <dsp:nvSpPr>
        <dsp:cNvPr id="0" name=""/>
        <dsp:cNvSpPr/>
      </dsp:nvSpPr>
      <dsp:spPr>
        <a:xfrm>
          <a:off x="3758317" y="386080"/>
          <a:ext cx="1584960" cy="158496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latin typeface="Times New Roman" panose="02020603050405020304" pitchFamily="18" charset="0"/>
              <a:cs typeface="Times New Roman" panose="02020603050405020304" pitchFamily="18" charset="0"/>
            </a:rPr>
            <a:t>The determination of their carrying amounts.</a:t>
          </a:r>
          <a:endParaRPr lang="en-IN" sz="1800" kern="1200" dirty="0"/>
        </a:p>
      </dsp:txBody>
      <dsp:txXfrm>
        <a:off x="3758317" y="386080"/>
        <a:ext cx="1584960" cy="1584960"/>
      </dsp:txXfrm>
    </dsp:sp>
    <dsp:sp modelId="{B672424A-FE08-44C5-BF3F-429C660F0EDB}">
      <dsp:nvSpPr>
        <dsp:cNvPr id="0" name=""/>
        <dsp:cNvSpPr/>
      </dsp:nvSpPr>
      <dsp:spPr>
        <a:xfrm>
          <a:off x="2051437" y="2092960"/>
          <a:ext cx="1584960" cy="158496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latin typeface="Times New Roman" panose="02020603050405020304" pitchFamily="18" charset="0"/>
              <a:cs typeface="Times New Roman" panose="02020603050405020304" pitchFamily="18" charset="0"/>
            </a:rPr>
            <a:t>The charges of depreciation.</a:t>
          </a:r>
          <a:endParaRPr lang="en-IN" sz="1800" kern="1200" dirty="0"/>
        </a:p>
      </dsp:txBody>
      <dsp:txXfrm>
        <a:off x="2051437" y="2092960"/>
        <a:ext cx="1584960" cy="1584960"/>
      </dsp:txXfrm>
    </dsp:sp>
    <dsp:sp modelId="{4FC2C232-0332-4DDF-8241-9460D0CBD1E9}">
      <dsp:nvSpPr>
        <dsp:cNvPr id="0" name=""/>
        <dsp:cNvSpPr/>
      </dsp:nvSpPr>
      <dsp:spPr>
        <a:xfrm>
          <a:off x="3758317" y="2092960"/>
          <a:ext cx="1584960" cy="158496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latin typeface="Times New Roman" panose="02020603050405020304" pitchFamily="18" charset="0"/>
              <a:cs typeface="Times New Roman" panose="02020603050405020304" pitchFamily="18" charset="0"/>
            </a:rPr>
            <a:t>Impairment losses to be recognized in relation to the asset.</a:t>
          </a:r>
          <a:endParaRPr lang="en-IN" sz="1800" kern="1200" dirty="0"/>
        </a:p>
      </dsp:txBody>
      <dsp:txXfrm>
        <a:off x="3758317" y="2092960"/>
        <a:ext cx="1584960" cy="15849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6571FB-D399-4B10-B30B-9342917025BE}">
      <dsp:nvSpPr>
        <dsp:cNvPr id="0" name=""/>
        <dsp:cNvSpPr/>
      </dsp:nvSpPr>
      <dsp:spPr>
        <a:xfrm>
          <a:off x="1041" y="813097"/>
          <a:ext cx="4063008" cy="2437804"/>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a:latin typeface="Times New Roman" panose="02020603050405020304" pitchFamily="18" charset="0"/>
              <a:cs typeface="Times New Roman" panose="02020603050405020304" pitchFamily="18" charset="0"/>
            </a:rPr>
            <a:t>Biological assets related to agricultural activity other </a:t>
          </a:r>
          <a:r>
            <a:rPr lang="en-IN" sz="2400" u="none" kern="1200" dirty="0">
              <a:latin typeface="Times New Roman" panose="02020603050405020304" pitchFamily="18" charset="0"/>
              <a:cs typeface="Times New Roman" panose="02020603050405020304" pitchFamily="18" charset="0"/>
            </a:rPr>
            <a:t>than bearer plants</a:t>
          </a:r>
          <a:r>
            <a:rPr lang="en-IN" sz="2400" u="none" kern="1200" dirty="0" smtClean="0">
              <a:latin typeface="Times New Roman" panose="02020603050405020304" pitchFamily="18" charset="0"/>
              <a:cs typeface="Times New Roman" panose="02020603050405020304" pitchFamily="18" charset="0"/>
            </a:rPr>
            <a:t>. This Standard applies to bearer plants but it does not apply to the produce on bearer plants, and</a:t>
          </a:r>
          <a:endParaRPr lang="en-IN" sz="2400" kern="1200" dirty="0"/>
        </a:p>
      </dsp:txBody>
      <dsp:txXfrm>
        <a:off x="1041" y="813097"/>
        <a:ext cx="4063008" cy="2437804"/>
      </dsp:txXfrm>
    </dsp:sp>
    <dsp:sp modelId="{95B45064-863F-42B4-962D-E40D8A829FA2}">
      <dsp:nvSpPr>
        <dsp:cNvPr id="0" name=""/>
        <dsp:cNvSpPr/>
      </dsp:nvSpPr>
      <dsp:spPr>
        <a:xfrm>
          <a:off x="4470350" y="813097"/>
          <a:ext cx="4063008" cy="2437804"/>
        </a:xfrm>
        <a:prstGeom prst="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N" sz="2400" kern="1200" dirty="0">
              <a:latin typeface="Times New Roman" panose="02020603050405020304" pitchFamily="18" charset="0"/>
              <a:cs typeface="Times New Roman" panose="02020603050405020304" pitchFamily="18" charset="0"/>
            </a:rPr>
            <a:t>Wasting assets including mineral rights, expenditure on the exploration for and extraction of minerals, oils, natural gas and similar non-regenerative resources.</a:t>
          </a:r>
          <a:endParaRPr lang="en-IN" sz="2400" kern="1200" dirty="0"/>
        </a:p>
      </dsp:txBody>
      <dsp:txXfrm>
        <a:off x="4470350" y="813097"/>
        <a:ext cx="4063008" cy="243780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D40B88-59B5-4940-84C0-9C840D38FD67}">
      <dsp:nvSpPr>
        <dsp:cNvPr id="0" name=""/>
        <dsp:cNvSpPr/>
      </dsp:nvSpPr>
      <dsp:spPr>
        <a:xfrm>
          <a:off x="3157082" y="12541"/>
          <a:ext cx="4929808" cy="1963849"/>
        </a:xfrm>
        <a:prstGeom prst="rightArrow">
          <a:avLst>
            <a:gd name="adj1" fmla="val 75000"/>
            <a:gd name="adj2" fmla="val 50000"/>
          </a:avLst>
        </a:prstGeom>
        <a:solidFill>
          <a:schemeClr val="lt1">
            <a:alpha val="90000"/>
            <a:tint val="40000"/>
            <a:hueOff val="0"/>
            <a:satOff val="0"/>
            <a:lumOff val="0"/>
            <a:alphaOff val="0"/>
          </a:schemeClr>
        </a:solidFill>
        <a:ln w="34925" cap="flat" cmpd="sng" algn="in">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ctr" anchorCtr="0">
          <a:noAutofit/>
        </a:bodyPr>
        <a:lstStyle/>
        <a:p>
          <a:pPr marL="228600" lvl="1" indent="-228600" algn="r" defTabSz="1200150">
            <a:lnSpc>
              <a:spcPct val="90000"/>
            </a:lnSpc>
            <a:spcBef>
              <a:spcPct val="0"/>
            </a:spcBef>
            <a:spcAft>
              <a:spcPct val="15000"/>
            </a:spcAft>
            <a:buChar char="••"/>
          </a:pPr>
          <a:r>
            <a:rPr lang="en-US" sz="2700" i="1" kern="1200" dirty="0">
              <a:latin typeface="Times New Roman" panose="02020603050405020304" pitchFamily="18" charset="0"/>
              <a:cs typeface="Times New Roman" panose="02020603050405020304" pitchFamily="18" charset="0"/>
            </a:rPr>
            <a:t>Accounted as per AS </a:t>
          </a:r>
          <a:r>
            <a:rPr lang="en-US" sz="2700" i="1" kern="1200" dirty="0" smtClean="0">
              <a:latin typeface="Times New Roman" panose="02020603050405020304" pitchFamily="18" charset="0"/>
              <a:cs typeface="Times New Roman" panose="02020603050405020304" pitchFamily="18" charset="0"/>
            </a:rPr>
            <a:t>10 (treated as PPE) </a:t>
          </a:r>
          <a:endParaRPr lang="en-US" sz="2700" i="1" kern="1200" dirty="0">
            <a:latin typeface="Times New Roman" panose="02020603050405020304" pitchFamily="18" charset="0"/>
            <a:cs typeface="Times New Roman" panose="02020603050405020304" pitchFamily="18" charset="0"/>
          </a:endParaRPr>
        </a:p>
      </dsp:txBody>
      <dsp:txXfrm>
        <a:off x="3157082" y="12541"/>
        <a:ext cx="4929808" cy="1963849"/>
      </dsp:txXfrm>
    </dsp:sp>
    <dsp:sp modelId="{7A34E5DA-BA63-48E3-883E-5975A7761E69}">
      <dsp:nvSpPr>
        <dsp:cNvPr id="0" name=""/>
        <dsp:cNvSpPr/>
      </dsp:nvSpPr>
      <dsp:spPr>
        <a:xfrm>
          <a:off x="0" y="503"/>
          <a:ext cx="3286538" cy="1963849"/>
        </a:xfrm>
        <a:prstGeom prst="roundRect">
          <a:avLst/>
        </a:prstGeom>
        <a:solidFill>
          <a:schemeClr val="lt1">
            <a:hueOff val="0"/>
            <a:satOff val="0"/>
            <a:lumOff val="0"/>
            <a:alphaOff val="0"/>
          </a:schemeClr>
        </a:solidFill>
        <a:ln w="34925" cap="flat" cmpd="sng" algn="in">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i="1" kern="1200" dirty="0">
              <a:latin typeface="Times New Roman" panose="02020603050405020304" pitchFamily="18" charset="0"/>
              <a:cs typeface="Times New Roman" panose="02020603050405020304" pitchFamily="18" charset="0"/>
            </a:rPr>
            <a:t>If the </a:t>
          </a:r>
          <a:r>
            <a:rPr lang="en-US" sz="2700" i="1" kern="1200" dirty="0" smtClean="0">
              <a:latin typeface="Times New Roman" panose="02020603050405020304" pitchFamily="18" charset="0"/>
              <a:cs typeface="Times New Roman" panose="02020603050405020304" pitchFamily="18" charset="0"/>
            </a:rPr>
            <a:t>definition of PPE </a:t>
          </a:r>
          <a:r>
            <a:rPr lang="en-US" sz="2700" i="1" kern="1200" dirty="0">
              <a:latin typeface="Times New Roman" panose="02020603050405020304" pitchFamily="18" charset="0"/>
              <a:cs typeface="Times New Roman" panose="02020603050405020304" pitchFamily="18" charset="0"/>
            </a:rPr>
            <a:t>is met</a:t>
          </a:r>
        </a:p>
      </dsp:txBody>
      <dsp:txXfrm>
        <a:off x="0" y="503"/>
        <a:ext cx="3286538" cy="1963849"/>
      </dsp:txXfrm>
    </dsp:sp>
    <dsp:sp modelId="{26E0B029-614B-4E62-BEFB-AB96F9FC777D}">
      <dsp:nvSpPr>
        <dsp:cNvPr id="0" name=""/>
        <dsp:cNvSpPr/>
      </dsp:nvSpPr>
      <dsp:spPr>
        <a:xfrm>
          <a:off x="3170030" y="2160738"/>
          <a:ext cx="4929808" cy="1963849"/>
        </a:xfrm>
        <a:prstGeom prst="rightArrow">
          <a:avLst>
            <a:gd name="adj1" fmla="val 75000"/>
            <a:gd name="adj2" fmla="val 50000"/>
          </a:avLst>
        </a:prstGeom>
        <a:solidFill>
          <a:schemeClr val="lt1">
            <a:alpha val="90000"/>
            <a:tint val="40000"/>
            <a:hueOff val="0"/>
            <a:satOff val="0"/>
            <a:lumOff val="0"/>
            <a:alphaOff val="0"/>
          </a:schemeClr>
        </a:solidFill>
        <a:ln w="34925" cap="flat" cmpd="sng" algn="in">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ctr" anchorCtr="0">
          <a:noAutofit/>
        </a:bodyPr>
        <a:lstStyle/>
        <a:p>
          <a:pPr marL="228600" lvl="1" indent="-228600" algn="r" defTabSz="1200150">
            <a:lnSpc>
              <a:spcPct val="90000"/>
            </a:lnSpc>
            <a:spcBef>
              <a:spcPct val="0"/>
            </a:spcBef>
            <a:spcAft>
              <a:spcPct val="15000"/>
            </a:spcAft>
            <a:buChar char="••"/>
          </a:pPr>
          <a:r>
            <a:rPr lang="en-US" sz="2700" i="1" kern="1200" dirty="0">
              <a:latin typeface="Times New Roman" panose="02020603050405020304" pitchFamily="18" charset="0"/>
              <a:cs typeface="Times New Roman" panose="02020603050405020304" pitchFamily="18" charset="0"/>
            </a:rPr>
            <a:t>Accounted as per AS 2 ‘Valuation for Inventories</a:t>
          </a:r>
          <a:r>
            <a:rPr lang="en-US" sz="2700" i="1" kern="1200" dirty="0" smtClean="0">
              <a:latin typeface="Times New Roman" panose="02020603050405020304" pitchFamily="18" charset="0"/>
              <a:cs typeface="Times New Roman" panose="02020603050405020304" pitchFamily="18" charset="0"/>
            </a:rPr>
            <a:t>’ (treated as inventory)</a:t>
          </a:r>
          <a:endParaRPr lang="en-US" sz="2700" i="1" kern="1200" dirty="0">
            <a:latin typeface="Times New Roman" panose="02020603050405020304" pitchFamily="18" charset="0"/>
            <a:cs typeface="Times New Roman" panose="02020603050405020304" pitchFamily="18" charset="0"/>
          </a:endParaRPr>
        </a:p>
      </dsp:txBody>
      <dsp:txXfrm>
        <a:off x="3170030" y="2160738"/>
        <a:ext cx="4929808" cy="1963849"/>
      </dsp:txXfrm>
    </dsp:sp>
    <dsp:sp modelId="{F93F979F-3758-47A7-9B40-20040855B8E9}">
      <dsp:nvSpPr>
        <dsp:cNvPr id="0" name=""/>
        <dsp:cNvSpPr/>
      </dsp:nvSpPr>
      <dsp:spPr>
        <a:xfrm>
          <a:off x="0" y="2160738"/>
          <a:ext cx="3286538" cy="1963849"/>
        </a:xfrm>
        <a:prstGeom prst="roundRect">
          <a:avLst/>
        </a:prstGeom>
        <a:solidFill>
          <a:schemeClr val="lt1">
            <a:hueOff val="0"/>
            <a:satOff val="0"/>
            <a:lumOff val="0"/>
            <a:alphaOff val="0"/>
          </a:schemeClr>
        </a:solidFill>
        <a:ln w="34925" cap="flat" cmpd="sng" algn="in">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i="1" kern="1200" dirty="0">
              <a:latin typeface="Times New Roman" panose="02020603050405020304" pitchFamily="18" charset="0"/>
              <a:cs typeface="Times New Roman" panose="02020603050405020304" pitchFamily="18" charset="0"/>
            </a:rPr>
            <a:t>If </a:t>
          </a:r>
          <a:r>
            <a:rPr lang="en-US" sz="2700" i="1" kern="1200" dirty="0" smtClean="0">
              <a:latin typeface="Times New Roman" panose="02020603050405020304" pitchFamily="18" charset="0"/>
              <a:cs typeface="Times New Roman" panose="02020603050405020304" pitchFamily="18" charset="0"/>
            </a:rPr>
            <a:t>definition of PPE </a:t>
          </a:r>
          <a:r>
            <a:rPr lang="en-US" sz="2700" i="1" kern="1200" dirty="0">
              <a:latin typeface="Times New Roman" panose="02020603050405020304" pitchFamily="18" charset="0"/>
              <a:cs typeface="Times New Roman" panose="02020603050405020304" pitchFamily="18" charset="0"/>
            </a:rPr>
            <a:t>is not met</a:t>
          </a:r>
        </a:p>
      </dsp:txBody>
      <dsp:txXfrm>
        <a:off x="0" y="2160738"/>
        <a:ext cx="3286538" cy="1963849"/>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A195B5-70D4-48BE-94FE-C63B61871B09}" type="datetimeFigureOut">
              <a:rPr lang="en-IN" smtClean="0"/>
              <a:pPr/>
              <a:t>10-04-2020</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3AB9E-DBF0-4E49-844C-71E194CDE1AB}" type="slidenum">
              <a:rPr lang="en-IN" smtClean="0"/>
              <a:pPr/>
              <a:t>‹#›</a:t>
            </a:fld>
            <a:endParaRPr lang="en-IN"/>
          </a:p>
        </p:txBody>
      </p:sp>
    </p:spTree>
    <p:extLst>
      <p:ext uri="{BB962C8B-B14F-4D97-AF65-F5344CB8AC3E}">
        <p14:creationId xmlns:p14="http://schemas.microsoft.com/office/powerpoint/2010/main" xmlns="" val="574816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6227CCEB-F3CC-4F57-AE7A-AB4AD23987FD}" type="datetime1">
              <a:rPr lang="en-US" smtClean="0"/>
              <a:pPr/>
              <a:t>4/10/2020</a:t>
            </a:fld>
            <a:endParaRPr lang="en-US"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a:t>PREPARED BY: AMAL PAUL</a:t>
            </a:r>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xmlns="" val="3513217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7082C5-F508-4527-B4C0-52946F7EEE94}" type="datetime1">
              <a:rPr lang="en-US" smtClean="0"/>
              <a:pPr/>
              <a:t>4/10/2020</a:t>
            </a:fld>
            <a:endParaRPr lang="en-US" dirty="0"/>
          </a:p>
        </p:txBody>
      </p:sp>
      <p:sp>
        <p:nvSpPr>
          <p:cNvPr id="5" name="Footer Placeholder 4"/>
          <p:cNvSpPr>
            <a:spLocks noGrp="1"/>
          </p:cNvSpPr>
          <p:nvPr>
            <p:ph type="ftr" sz="quarter" idx="11"/>
          </p:nvPr>
        </p:nvSpPr>
        <p:spPr/>
        <p:txBody>
          <a:bodyPr/>
          <a:lstStyle/>
          <a:p>
            <a:r>
              <a:rPr lang="en-US"/>
              <a:t>PREPARED BY: AMAL PAUL</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37335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A06C44-0749-4CE9-8CB5-FF10227D5F11}" type="datetime1">
              <a:rPr lang="en-US" smtClean="0"/>
              <a:pPr/>
              <a:t>4/10/2020</a:t>
            </a:fld>
            <a:endParaRPr lang="en-US" dirty="0"/>
          </a:p>
        </p:txBody>
      </p:sp>
      <p:sp>
        <p:nvSpPr>
          <p:cNvPr id="5" name="Footer Placeholder 4"/>
          <p:cNvSpPr>
            <a:spLocks noGrp="1"/>
          </p:cNvSpPr>
          <p:nvPr>
            <p:ph type="ftr" sz="quarter" idx="11"/>
          </p:nvPr>
        </p:nvSpPr>
        <p:spPr/>
        <p:txBody>
          <a:bodyPr/>
          <a:lstStyle/>
          <a:p>
            <a:r>
              <a:rPr lang="en-US"/>
              <a:t>PREPARED BY: AMAL PAUL</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0855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DB835-E231-4F02-AF05-030E8C375175}" type="datetime1">
              <a:rPr lang="en-US" smtClean="0"/>
              <a:pPr/>
              <a:t>4/10/2020</a:t>
            </a:fld>
            <a:endParaRPr lang="en-US" dirty="0"/>
          </a:p>
        </p:txBody>
      </p:sp>
      <p:sp>
        <p:nvSpPr>
          <p:cNvPr id="5" name="Footer Placeholder 4"/>
          <p:cNvSpPr>
            <a:spLocks noGrp="1"/>
          </p:cNvSpPr>
          <p:nvPr>
            <p:ph type="ftr" sz="quarter" idx="11"/>
          </p:nvPr>
        </p:nvSpPr>
        <p:spPr/>
        <p:txBody>
          <a:bodyPr/>
          <a:lstStyle/>
          <a:p>
            <a:r>
              <a:rPr lang="en-US"/>
              <a:t>PREPARED BY: AMAL PAUL</a:t>
            </a:r>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72914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CB9FA3BB-C53F-4A74-85B7-A212F73C50D7}" type="datetime1">
              <a:rPr lang="en-US" smtClean="0"/>
              <a:pPr/>
              <a:t>4/10/2020</a:t>
            </a:fld>
            <a:endParaRPr lang="en-US"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a:t>PREPARED BY: AMAL PAUL</a:t>
            </a:r>
            <a:endParaRPr lang="en-US"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xmlns="" val="2509870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A05713-0AB5-4491-8E1D-5A2E35B0ED7E}" type="datetime1">
              <a:rPr lang="en-US" smtClean="0"/>
              <a:pPr/>
              <a:t>4/10/2020</a:t>
            </a:fld>
            <a:endParaRPr lang="en-US" dirty="0"/>
          </a:p>
        </p:txBody>
      </p:sp>
      <p:sp>
        <p:nvSpPr>
          <p:cNvPr id="6" name="Footer Placeholder 5"/>
          <p:cNvSpPr>
            <a:spLocks noGrp="1"/>
          </p:cNvSpPr>
          <p:nvPr>
            <p:ph type="ftr" sz="quarter" idx="11"/>
          </p:nvPr>
        </p:nvSpPr>
        <p:spPr/>
        <p:txBody>
          <a:bodyPr/>
          <a:lstStyle/>
          <a:p>
            <a:r>
              <a:rPr lang="en-US"/>
              <a:t>PREPARED BY: AMAL PAUL</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4042246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4F684-24E7-40D9-879A-FCD04D8636CA}" type="datetime1">
              <a:rPr lang="en-US" smtClean="0"/>
              <a:pPr/>
              <a:t>4/10/2020</a:t>
            </a:fld>
            <a:endParaRPr lang="en-US" dirty="0"/>
          </a:p>
        </p:txBody>
      </p:sp>
      <p:sp>
        <p:nvSpPr>
          <p:cNvPr id="8" name="Footer Placeholder 7"/>
          <p:cNvSpPr>
            <a:spLocks noGrp="1"/>
          </p:cNvSpPr>
          <p:nvPr>
            <p:ph type="ftr" sz="quarter" idx="11"/>
          </p:nvPr>
        </p:nvSpPr>
        <p:spPr/>
        <p:txBody>
          <a:bodyPr/>
          <a:lstStyle/>
          <a:p>
            <a:r>
              <a:rPr lang="en-US"/>
              <a:t>PREPARED BY: AMAL PAUL</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710360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0E3C79-8737-4646-9794-4AB4B1B70962}" type="datetime1">
              <a:rPr lang="en-US" smtClean="0"/>
              <a:pPr/>
              <a:t>4/10/2020</a:t>
            </a:fld>
            <a:endParaRPr lang="en-US" dirty="0"/>
          </a:p>
        </p:txBody>
      </p:sp>
      <p:sp>
        <p:nvSpPr>
          <p:cNvPr id="4" name="Footer Placeholder 3"/>
          <p:cNvSpPr>
            <a:spLocks noGrp="1"/>
          </p:cNvSpPr>
          <p:nvPr>
            <p:ph type="ftr" sz="quarter" idx="11"/>
          </p:nvPr>
        </p:nvSpPr>
        <p:spPr/>
        <p:txBody>
          <a:bodyPr/>
          <a:lstStyle/>
          <a:p>
            <a:r>
              <a:rPr lang="en-US"/>
              <a:t>PREPARED BY: AMAL PAUL</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758619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E0DC1-EC31-44E2-BC5E-7C86245D6391}" type="datetime1">
              <a:rPr lang="en-US" smtClean="0"/>
              <a:pPr/>
              <a:t>4/10/2020</a:t>
            </a:fld>
            <a:endParaRPr lang="en-US" dirty="0"/>
          </a:p>
        </p:txBody>
      </p:sp>
      <p:sp>
        <p:nvSpPr>
          <p:cNvPr id="3" name="Footer Placeholder 2"/>
          <p:cNvSpPr>
            <a:spLocks noGrp="1"/>
          </p:cNvSpPr>
          <p:nvPr>
            <p:ph type="ftr" sz="quarter" idx="11"/>
          </p:nvPr>
        </p:nvSpPr>
        <p:spPr/>
        <p:txBody>
          <a:bodyPr/>
          <a:lstStyle/>
          <a:p>
            <a:r>
              <a:rPr lang="en-US"/>
              <a:t>PREPARED BY: AMAL PAUL</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56270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E9E6E3FB-A86C-4747-9D26-799F3CCD2711}" type="datetime1">
              <a:rPr lang="en-US" smtClean="0"/>
              <a:pPr/>
              <a:t>4/10/2020</a:t>
            </a:fld>
            <a:endParaRPr lang="en-US"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r>
              <a:rPr lang="en-US"/>
              <a:t>PREPARED BY: AMAL PAUL</a:t>
            </a:r>
            <a:endParaRPr lang="en-US"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19954A3-9DFD-4C44-94BA-B95130A3BA1C}" type="slidenum">
              <a:rPr lang="en-US" smtClean="0"/>
              <a:pPr/>
              <a:t>‹#›</a:t>
            </a:fld>
            <a:endParaRPr lang="en-US"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267332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60F4A0F-750E-4D52-AACE-9007F8F5ED21}" type="datetime1">
              <a:rPr lang="en-US" smtClean="0"/>
              <a:pPr/>
              <a:t>4/10/2020</a:t>
            </a:fld>
            <a:endParaRPr lang="en-US"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r>
              <a:rPr lang="en-US"/>
              <a:t>PREPARED BY: AMAL PAUL</a:t>
            </a:r>
            <a:endParaRPr lang="en-US"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2380540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784BA20A-95F9-442F-9ACB-4498DD3B3E9B}" type="datetime1">
              <a:rPr lang="en-US" smtClean="0"/>
              <a:pPr/>
              <a:t>4/10/2020</a:t>
            </a:fld>
            <a:endParaRPr lang="en-US"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r>
              <a:rPr lang="en-US"/>
              <a:t>PREPARED BY: AMAL PAUL</a:t>
            </a:r>
            <a:endParaRPr lang="en-US"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D57F1E4F-1CFF-5643-939E-217C01CDF565}" type="slidenum">
              <a:rPr lang="en-US" smtClean="0"/>
              <a:pPr/>
              <a:t>‹#›</a:t>
            </a:fld>
            <a:endParaRPr lang="en-US"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97782171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sldNum="0" hdr="0" dt="0"/>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575" y="1724297"/>
            <a:ext cx="7200900" cy="2481943"/>
          </a:xfrm>
        </p:spPr>
        <p:txBody>
          <a:bodyPr/>
          <a:lstStyle/>
          <a:p>
            <a:pPr algn="ctr"/>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IN" sz="4000" b="1" dirty="0" smtClean="0">
                <a:latin typeface="Times New Roman" pitchFamily="18" charset="0"/>
                <a:cs typeface="Times New Roman" pitchFamily="18" charset="0"/>
              </a:rPr>
              <a:t>Accounting Standard-10 Property, Plant and </a:t>
            </a:r>
            <a:r>
              <a:rPr lang="en-IN" sz="4000" b="1" dirty="0" smtClean="0">
                <a:latin typeface="Times New Roman" pitchFamily="18" charset="0"/>
                <a:cs typeface="Times New Roman" pitchFamily="18" charset="0"/>
              </a:rPr>
              <a:t>Equipment (part-1)</a:t>
            </a:r>
            <a:endParaRPr lang="en-IN" sz="4000" dirty="0">
              <a:latin typeface="Times New Roman" pitchFamily="18" charset="0"/>
              <a:cs typeface="Times New Roman" pitchFamily="18" charset="0"/>
            </a:endParaRPr>
          </a:p>
        </p:txBody>
      </p:sp>
      <p:sp>
        <p:nvSpPr>
          <p:cNvPr id="3" name="Footer Placeholder 2"/>
          <p:cNvSpPr>
            <a:spLocks noGrp="1"/>
          </p:cNvSpPr>
          <p:nvPr>
            <p:ph type="ftr" sz="quarter" idx="11"/>
          </p:nvPr>
        </p:nvSpPr>
        <p:spPr>
          <a:xfrm flipV="1">
            <a:off x="2170173" y="7210695"/>
            <a:ext cx="4710623" cy="45719"/>
          </a:xfr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43840"/>
            <a:ext cx="8098138" cy="1581785"/>
          </a:xfrm>
        </p:spPr>
        <p:txBody>
          <a:bodyPr>
            <a:noAutofit/>
          </a:bodyPr>
          <a:lstStyle/>
          <a:p>
            <a:pPr algn="ctr"/>
            <a:r>
              <a:rPr lang="en-IN" sz="4000" b="1" dirty="0"/>
              <a:t>Recognition of </a:t>
            </a:r>
            <a:r>
              <a:rPr lang="en-IN" sz="4000" b="1" dirty="0" smtClean="0"/>
              <a:t>Major Spare </a:t>
            </a:r>
            <a:r>
              <a:rPr lang="en-IN" sz="4000" b="1" dirty="0"/>
              <a:t>parts, Stand-by equipment and Servicing </a:t>
            </a:r>
            <a:r>
              <a:rPr lang="en-IN" sz="4000" b="1" dirty="0" smtClean="0"/>
              <a:t>Equipments</a:t>
            </a:r>
            <a:endParaRPr lang="en-IN" sz="4000" b="1" dirty="0"/>
          </a:p>
        </p:txBody>
      </p:sp>
      <p:graphicFrame>
        <p:nvGraphicFramePr>
          <p:cNvPr id="4" name="Content Placeholder 1"/>
          <p:cNvGraphicFramePr>
            <a:graphicFrameLocks noGrp="1"/>
          </p:cNvGraphicFramePr>
          <p:nvPr>
            <p:ph idx="1"/>
            <p:extLst>
              <p:ext uri="{D42A27DB-BD31-4B8C-83A1-F6EECF244321}">
                <p14:modId xmlns:p14="http://schemas.microsoft.com/office/powerpoint/2010/main" xmlns="" val="3038586167"/>
              </p:ext>
            </p:extLst>
          </p:nvPr>
        </p:nvGraphicFramePr>
        <p:xfrm>
          <a:off x="728870" y="1998617"/>
          <a:ext cx="8216347" cy="4125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615903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8" y="1366784"/>
            <a:ext cx="8388628" cy="4488871"/>
          </a:xfrm>
        </p:spPr>
        <p:txBody>
          <a:bodyPr anchor="ctr">
            <a:normAutofit/>
          </a:bodyPr>
          <a:lstStyle/>
          <a:p>
            <a:pPr marL="0" indent="0" algn="just">
              <a:lnSpc>
                <a:spcPct val="150000"/>
              </a:lnSpc>
              <a:buNone/>
            </a:pPr>
            <a:r>
              <a:rPr lang="en-IN" sz="2400" dirty="0">
                <a:latin typeface="Times New Roman" panose="02020603050405020304" pitchFamily="18" charset="0"/>
                <a:cs typeface="Times New Roman" panose="02020603050405020304" pitchFamily="18" charset="0"/>
              </a:rPr>
              <a:t>Under this recognition principle, all the costs on PPE shall be evaluated by the enterprise at the time they are incurred.</a:t>
            </a:r>
          </a:p>
          <a:p>
            <a:pPr marL="0" lvl="0" indent="0" algn="just">
              <a:buNone/>
            </a:pPr>
            <a:r>
              <a:rPr lang="en-IN" sz="2400" dirty="0">
                <a:latin typeface="Times New Roman" panose="02020603050405020304" pitchFamily="18" charset="0"/>
                <a:cs typeface="Times New Roman" panose="02020603050405020304" pitchFamily="18" charset="0"/>
              </a:rPr>
              <a:t>The </a:t>
            </a:r>
            <a:r>
              <a:rPr lang="en-IN" sz="2400" b="1" dirty="0">
                <a:latin typeface="Times New Roman" panose="02020603050405020304" pitchFamily="18" charset="0"/>
                <a:cs typeface="Times New Roman" panose="02020603050405020304" pitchFamily="18" charset="0"/>
              </a:rPr>
              <a:t>cost of PPE </a:t>
            </a:r>
            <a:r>
              <a:rPr lang="en-IN" sz="2400" dirty="0">
                <a:latin typeface="Times New Roman" panose="02020603050405020304" pitchFamily="18" charset="0"/>
                <a:cs typeface="Times New Roman" panose="02020603050405020304" pitchFamily="18" charset="0"/>
              </a:rPr>
              <a:t>includes;</a:t>
            </a:r>
          </a:p>
          <a:p>
            <a:pPr marL="457200" lvl="0" indent="-457200" algn="just">
              <a:buFont typeface="+mj-lt"/>
              <a:buAutoNum type="arabicPeriod"/>
            </a:pPr>
            <a:r>
              <a:rPr lang="en-IN" sz="2400" b="1" dirty="0">
                <a:latin typeface="Times New Roman" panose="02020603050405020304" pitchFamily="18" charset="0"/>
                <a:cs typeface="Times New Roman" panose="02020603050405020304" pitchFamily="18" charset="0"/>
              </a:rPr>
              <a:t>Initial Cost</a:t>
            </a:r>
            <a:r>
              <a:rPr lang="en-IN" sz="2400" dirty="0">
                <a:latin typeface="Times New Roman" panose="02020603050405020304" pitchFamily="18" charset="0"/>
                <a:cs typeface="Times New Roman" panose="02020603050405020304" pitchFamily="18" charset="0"/>
              </a:rPr>
              <a:t>: cost incurred initially to acquire or construct the PPE</a:t>
            </a:r>
          </a:p>
          <a:p>
            <a:pPr marL="457200" lvl="0" indent="-457200" algn="just">
              <a:buFont typeface="+mj-lt"/>
              <a:buAutoNum type="arabicPeriod"/>
            </a:pPr>
            <a:r>
              <a:rPr lang="en-IN" sz="2400" b="1" dirty="0">
                <a:latin typeface="Times New Roman" panose="02020603050405020304" pitchFamily="18" charset="0"/>
                <a:cs typeface="Times New Roman" panose="02020603050405020304" pitchFamily="18" charset="0"/>
              </a:rPr>
              <a:t>Subsequent Cost</a:t>
            </a:r>
            <a:r>
              <a:rPr lang="en-IN" sz="2400" dirty="0">
                <a:latin typeface="Times New Roman" panose="02020603050405020304" pitchFamily="18" charset="0"/>
                <a:cs typeface="Times New Roman" panose="02020603050405020304" pitchFamily="18" charset="0"/>
              </a:rPr>
              <a:t>: costs incurred subsequently to add to, replace part of, or service </a:t>
            </a:r>
            <a:r>
              <a:rPr lang="en-IN" sz="2400" dirty="0" smtClean="0">
                <a:latin typeface="Times New Roman" panose="02020603050405020304" pitchFamily="18" charset="0"/>
                <a:cs typeface="Times New Roman" panose="02020603050405020304" pitchFamily="18" charset="0"/>
              </a:rPr>
              <a:t>it.</a:t>
            </a:r>
            <a:endParaRPr lang="en-IN" sz="2400" dirty="0">
              <a:latin typeface="Times New Roman" panose="02020603050405020304" pitchFamily="18" charset="0"/>
              <a:cs typeface="Times New Roman" panose="02020603050405020304" pitchFamily="18" charset="0"/>
            </a:endParaRPr>
          </a:p>
        </p:txBody>
      </p:sp>
      <p:sp>
        <p:nvSpPr>
          <p:cNvPr id="5" name="Title 4">
            <a:extLst>
              <a:ext uri="{FF2B5EF4-FFF2-40B4-BE49-F238E27FC236}">
                <a16:creationId xmlns:a16="http://schemas.microsoft.com/office/drawing/2014/main" xmlns="" id="{AE46CED7-83A1-4464-89BB-4F06C3666888}"/>
              </a:ext>
            </a:extLst>
          </p:cNvPr>
          <p:cNvSpPr>
            <a:spLocks noGrp="1"/>
          </p:cNvSpPr>
          <p:nvPr>
            <p:ph type="title"/>
          </p:nvPr>
        </p:nvSpPr>
        <p:spPr>
          <a:xfrm>
            <a:off x="1028700" y="685800"/>
            <a:ext cx="7200900" cy="45719"/>
          </a:xfrm>
        </p:spPr>
        <p:txBody>
          <a:bodyPr>
            <a:normAutofit fontScale="90000"/>
          </a:bodyPr>
          <a:lstStyle/>
          <a:p>
            <a:endParaRPr lang="en-IN" dirty="0"/>
          </a:p>
        </p:txBody>
      </p:sp>
    </p:spTree>
    <p:extLst>
      <p:ext uri="{BB962C8B-B14F-4D97-AF65-F5344CB8AC3E}">
        <p14:creationId xmlns:p14="http://schemas.microsoft.com/office/powerpoint/2010/main" xmlns="" val="4249375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flipV="1">
            <a:off x="2170173" y="6857999"/>
            <a:ext cx="4710623" cy="45719"/>
          </a:xfrm>
        </p:spPr>
        <p:txBody>
          <a:bodyPr/>
          <a:lstStyle/>
          <a:p>
            <a:endParaRPr lang="en-US" dirty="0"/>
          </a:p>
        </p:txBody>
      </p:sp>
      <p:sp>
        <p:nvSpPr>
          <p:cNvPr id="3" name="Rectangle 2"/>
          <p:cNvSpPr/>
          <p:nvPr/>
        </p:nvSpPr>
        <p:spPr>
          <a:xfrm>
            <a:off x="548640" y="222068"/>
            <a:ext cx="8347166" cy="6124754"/>
          </a:xfrm>
          <a:prstGeom prst="rect">
            <a:avLst/>
          </a:prstGeom>
        </p:spPr>
        <p:txBody>
          <a:bodyPr wrap="square">
            <a:spAutoFit/>
          </a:bodyPr>
          <a:lstStyle/>
          <a:p>
            <a:pPr algn="just"/>
            <a:r>
              <a:rPr lang="en-IN" sz="2800" b="1" dirty="0" smtClean="0"/>
              <a:t>Initial costs</a:t>
            </a:r>
          </a:p>
          <a:p>
            <a:pPr algn="just"/>
            <a:endParaRPr lang="en-IN" sz="2800" b="1" dirty="0" smtClean="0"/>
          </a:p>
          <a:p>
            <a:pPr algn="just">
              <a:buFont typeface="Arial" pitchFamily="34" charset="0"/>
              <a:buChar char="•"/>
            </a:pPr>
            <a:r>
              <a:rPr lang="en-IN" sz="2400" dirty="0" smtClean="0"/>
              <a:t> Items of PPE may also be </a:t>
            </a:r>
            <a:r>
              <a:rPr lang="en-IN" sz="2400" b="1" dirty="0" smtClean="0"/>
              <a:t>acquired for safety or environmental reasons.</a:t>
            </a:r>
          </a:p>
          <a:p>
            <a:pPr algn="just">
              <a:buFont typeface="Arial" pitchFamily="34" charset="0"/>
              <a:buChar char="•"/>
            </a:pPr>
            <a:r>
              <a:rPr lang="en-IN" sz="2400" dirty="0" smtClean="0"/>
              <a:t>The acquisition of such PPE, although not directly increasing the future economic benefits, but may be necessary for an enterprise to obtain the future economic benefits from its other assets.</a:t>
            </a:r>
          </a:p>
          <a:p>
            <a:pPr algn="just"/>
            <a:r>
              <a:rPr lang="en-IN" sz="2400" dirty="0" smtClean="0"/>
              <a:t>Such items of PPE qualify for recognition as assets.</a:t>
            </a:r>
          </a:p>
          <a:p>
            <a:pPr algn="just">
              <a:buFont typeface="Arial" pitchFamily="34" charset="0"/>
              <a:buChar char="•"/>
            </a:pPr>
            <a:endParaRPr lang="en-IN" sz="2400" dirty="0" smtClean="0"/>
          </a:p>
          <a:p>
            <a:pPr algn="just"/>
            <a:r>
              <a:rPr lang="en-IN" sz="2400" dirty="0" err="1" smtClean="0"/>
              <a:t>Eg</a:t>
            </a:r>
            <a:r>
              <a:rPr lang="en-IN" sz="2400" dirty="0" smtClean="0"/>
              <a:t>. a chemical manufacturer may install new chemical handling processes to comply with environmental requirements for the production and storage of dangerous chemicals; associated plant enhancements are recognised as an asset because without them the enterprise is unable to manufacture and sell chemicals.</a:t>
            </a:r>
            <a:endParaRPr lang="en-IN"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flipV="1">
            <a:off x="2170173" y="6857999"/>
            <a:ext cx="4710623" cy="45719"/>
          </a:xfrm>
        </p:spPr>
        <p:txBody>
          <a:bodyPr/>
          <a:lstStyle/>
          <a:p>
            <a:endParaRPr lang="en-US" dirty="0"/>
          </a:p>
        </p:txBody>
      </p:sp>
      <p:sp>
        <p:nvSpPr>
          <p:cNvPr id="3" name="Rectangle 2"/>
          <p:cNvSpPr/>
          <p:nvPr/>
        </p:nvSpPr>
        <p:spPr>
          <a:xfrm>
            <a:off x="548640" y="169817"/>
            <a:ext cx="8425543" cy="6124754"/>
          </a:xfrm>
          <a:prstGeom prst="rect">
            <a:avLst/>
          </a:prstGeom>
        </p:spPr>
        <p:txBody>
          <a:bodyPr wrap="square">
            <a:spAutoFit/>
          </a:bodyPr>
          <a:lstStyle/>
          <a:p>
            <a:pPr algn="just"/>
            <a:r>
              <a:rPr lang="en-IN" sz="2800" b="1" dirty="0" smtClean="0"/>
              <a:t>Subsequent Costs</a:t>
            </a:r>
          </a:p>
          <a:p>
            <a:pPr algn="just"/>
            <a:endParaRPr lang="en-IN" sz="2800" dirty="0" smtClean="0"/>
          </a:p>
          <a:p>
            <a:pPr algn="just">
              <a:buFont typeface="Arial" pitchFamily="34" charset="0"/>
              <a:buChar char="•"/>
            </a:pPr>
            <a:r>
              <a:rPr lang="en-IN" sz="2400" dirty="0" smtClean="0"/>
              <a:t> Enterprise does </a:t>
            </a:r>
            <a:r>
              <a:rPr lang="en-IN" sz="2400" b="1" dirty="0" smtClean="0"/>
              <a:t>not</a:t>
            </a:r>
            <a:r>
              <a:rPr lang="en-IN" sz="2400" dirty="0" smtClean="0"/>
              <a:t> recognise the </a:t>
            </a:r>
            <a:r>
              <a:rPr lang="en-IN" sz="2400" b="1" dirty="0" smtClean="0"/>
              <a:t>costs of the day-today servicing </a:t>
            </a:r>
            <a:r>
              <a:rPr lang="en-IN" sz="2400" dirty="0" smtClean="0"/>
              <a:t>in the carrying amount of an item of PPE. Rather, these costs are recognised in the statement of P&amp;L as incurred under “repair &amp; maintenance”. </a:t>
            </a:r>
            <a:r>
              <a:rPr lang="en-IN" sz="2400" dirty="0" err="1" smtClean="0"/>
              <a:t>Eg</a:t>
            </a:r>
            <a:r>
              <a:rPr lang="en-IN" sz="2400" dirty="0" smtClean="0"/>
              <a:t>. costs of labour and consumables, and may include cost of small parts.</a:t>
            </a:r>
          </a:p>
          <a:p>
            <a:pPr algn="just">
              <a:buFont typeface="Arial" pitchFamily="34" charset="0"/>
              <a:buChar char="•"/>
            </a:pPr>
            <a:endParaRPr lang="en-IN" sz="2400" dirty="0" smtClean="0"/>
          </a:p>
          <a:p>
            <a:pPr algn="just">
              <a:buFont typeface="Arial" pitchFamily="34" charset="0"/>
              <a:buChar char="•"/>
            </a:pPr>
            <a:r>
              <a:rPr lang="en-IN" sz="2400" dirty="0" smtClean="0"/>
              <a:t> Enterprise </a:t>
            </a:r>
            <a:r>
              <a:rPr lang="en-IN" sz="2400" b="1" dirty="0" smtClean="0"/>
              <a:t>recognises</a:t>
            </a:r>
            <a:r>
              <a:rPr lang="en-IN" sz="2400" dirty="0" smtClean="0"/>
              <a:t> the </a:t>
            </a:r>
            <a:r>
              <a:rPr lang="en-IN" sz="2400" b="1" dirty="0" smtClean="0"/>
              <a:t>cost of replacing parts </a:t>
            </a:r>
            <a:r>
              <a:rPr lang="en-IN" sz="2400" dirty="0" smtClean="0"/>
              <a:t>of an item of PPE in the carrying amount of that item. </a:t>
            </a:r>
            <a:r>
              <a:rPr lang="en-IN" sz="2400" dirty="0" err="1" smtClean="0"/>
              <a:t>Eg</a:t>
            </a:r>
            <a:r>
              <a:rPr lang="en-IN" sz="2400" dirty="0" smtClean="0"/>
              <a:t>. a furnace may require relining after a specified number of hours of use, or aircraft interiors such as seats and galleys may require replacement several times during the life of the airframe.</a:t>
            </a:r>
          </a:p>
          <a:p>
            <a:pPr algn="just">
              <a:buFont typeface="Arial" pitchFamily="34" charset="0"/>
              <a:buChar char="•"/>
            </a:pPr>
            <a:endParaRPr lang="en-IN" sz="2400" dirty="0" smtClean="0"/>
          </a:p>
          <a:p>
            <a:pPr algn="just">
              <a:buFont typeface="Arial" pitchFamily="34" charset="0"/>
              <a:buChar char="•"/>
            </a:pPr>
            <a:r>
              <a:rPr lang="en-IN" sz="2400" dirty="0" smtClean="0"/>
              <a:t> </a:t>
            </a:r>
            <a:r>
              <a:rPr lang="en-IN" sz="2400" b="1" dirty="0" smtClean="0"/>
              <a:t>Cost of performing major inspections </a:t>
            </a:r>
            <a:r>
              <a:rPr lang="en-IN" sz="2400" dirty="0" smtClean="0"/>
              <a:t>is </a:t>
            </a:r>
            <a:r>
              <a:rPr lang="en-IN" sz="2400" b="1" dirty="0" smtClean="0"/>
              <a:t>recognised</a:t>
            </a:r>
            <a:r>
              <a:rPr lang="en-IN" sz="2400" dirty="0" smtClean="0"/>
              <a:t> in the carrying amount of the item of PPE.  </a:t>
            </a:r>
            <a:endParaRPr lang="en-IN"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1CD1D25-1D75-4E77-9358-7D36795FBD2A}"/>
              </a:ext>
            </a:extLst>
          </p:cNvPr>
          <p:cNvSpPr>
            <a:spLocks noGrp="1"/>
          </p:cNvSpPr>
          <p:nvPr>
            <p:ph idx="1"/>
          </p:nvPr>
        </p:nvSpPr>
        <p:spPr>
          <a:xfrm>
            <a:off x="755374" y="2802835"/>
            <a:ext cx="8179620" cy="3581400"/>
          </a:xfrm>
        </p:spPr>
        <p:txBody>
          <a:bodyPr>
            <a:normAutofit/>
          </a:bodyPr>
          <a:lstStyle/>
          <a:p>
            <a:pPr marL="0" indent="0" algn="just">
              <a:buNone/>
            </a:pPr>
            <a:r>
              <a:rPr lang="en-IN" sz="3200" i="1" dirty="0" smtClean="0">
                <a:latin typeface="Times New Roman" panose="02020603050405020304" pitchFamily="18" charset="0"/>
                <a:cs typeface="Times New Roman" panose="02020603050405020304" pitchFamily="18" charset="0"/>
              </a:rPr>
              <a:t> An item of property, plant and equipment that qualifies for recognition as an asset should be </a:t>
            </a:r>
            <a:r>
              <a:rPr lang="en-IN" sz="3200" b="1" i="1" dirty="0" smtClean="0">
                <a:latin typeface="Times New Roman" panose="02020603050405020304" pitchFamily="18" charset="0"/>
                <a:cs typeface="Times New Roman" panose="02020603050405020304" pitchFamily="18" charset="0"/>
              </a:rPr>
              <a:t>measured at its cost</a:t>
            </a:r>
            <a:r>
              <a:rPr lang="en-IN" sz="3200" i="1" dirty="0" smtClean="0">
                <a:latin typeface="Times New Roman" panose="02020603050405020304" pitchFamily="18" charset="0"/>
                <a:cs typeface="Times New Roman" panose="02020603050405020304" pitchFamily="18" charset="0"/>
              </a:rPr>
              <a:t>. </a:t>
            </a:r>
            <a:endParaRPr lang="en-IN" sz="3200" i="1" dirty="0">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xmlns="" id="{4429AB44-CBCE-48CE-A6E7-B036ECF5F72A}"/>
              </a:ext>
            </a:extLst>
          </p:cNvPr>
          <p:cNvSpPr>
            <a:spLocks noGrp="1"/>
          </p:cNvSpPr>
          <p:nvPr>
            <p:ph type="title"/>
          </p:nvPr>
        </p:nvSpPr>
        <p:spPr>
          <a:xfrm>
            <a:off x="755374" y="685800"/>
            <a:ext cx="8388626" cy="1485900"/>
          </a:xfrm>
        </p:spPr>
        <p:txBody>
          <a:bodyPr>
            <a:normAutofit fontScale="90000"/>
          </a:bodyPr>
          <a:lstStyle/>
          <a:p>
            <a:r>
              <a:rPr lang="en-IN" sz="5400" b="1" dirty="0"/>
              <a:t>Measurement at Recognition</a:t>
            </a:r>
            <a:endParaRPr lang="en-IN" sz="5400" dirty="0"/>
          </a:p>
        </p:txBody>
      </p:sp>
    </p:spTree>
    <p:extLst>
      <p:ext uri="{BB962C8B-B14F-4D97-AF65-F5344CB8AC3E}">
        <p14:creationId xmlns:p14="http://schemas.microsoft.com/office/powerpoint/2010/main" xmlns="" val="3494960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2070"/>
            <a:ext cx="7818784" cy="627016"/>
          </a:xfrm>
        </p:spPr>
        <p:txBody>
          <a:bodyPr>
            <a:normAutofit fontScale="90000"/>
          </a:bodyPr>
          <a:lstStyle/>
          <a:p>
            <a:r>
              <a:rPr lang="en-IN" sz="4800" b="1" dirty="0"/>
              <a:t>Elements of Cost</a:t>
            </a:r>
            <a:endParaRPr lang="en-IN" sz="4800" dirty="0"/>
          </a:p>
        </p:txBody>
      </p:sp>
      <p:sp>
        <p:nvSpPr>
          <p:cNvPr id="3" name="Content Placeholder 2"/>
          <p:cNvSpPr>
            <a:spLocks noGrp="1"/>
          </p:cNvSpPr>
          <p:nvPr>
            <p:ph idx="1"/>
          </p:nvPr>
        </p:nvSpPr>
        <p:spPr>
          <a:xfrm>
            <a:off x="574767" y="979714"/>
            <a:ext cx="8399416" cy="5551715"/>
          </a:xfrm>
        </p:spPr>
        <p:txBody>
          <a:bodyPr anchor="ctr">
            <a:noAutofit/>
          </a:bodyPr>
          <a:lstStyle/>
          <a:p>
            <a:pPr marL="0" indent="0" algn="just">
              <a:lnSpc>
                <a:spcPct val="150000"/>
              </a:lnSpc>
              <a:buNone/>
            </a:pPr>
            <a:r>
              <a:rPr lang="en-IN" dirty="0">
                <a:latin typeface="Times New Roman" panose="02020603050405020304" pitchFamily="18" charset="0"/>
                <a:cs typeface="Times New Roman" panose="02020603050405020304" pitchFamily="18" charset="0"/>
              </a:rPr>
              <a:t>The cost of PPE comprises;</a:t>
            </a:r>
          </a:p>
          <a:p>
            <a:pPr algn="just">
              <a:lnSpc>
                <a:spcPct val="150000"/>
              </a:lnSpc>
              <a:buFont typeface="Arial" pitchFamily="34" charset="0"/>
              <a:buChar char="•"/>
            </a:pPr>
            <a:r>
              <a:rPr lang="en-IN" dirty="0">
                <a:latin typeface="Times New Roman" panose="02020603050405020304" pitchFamily="18" charset="0"/>
                <a:cs typeface="Times New Roman" panose="02020603050405020304" pitchFamily="18" charset="0"/>
              </a:rPr>
              <a:t>Its </a:t>
            </a:r>
            <a:r>
              <a:rPr lang="en-IN" b="1" dirty="0">
                <a:latin typeface="Times New Roman" panose="02020603050405020304" pitchFamily="18" charset="0"/>
                <a:cs typeface="Times New Roman" panose="02020603050405020304" pitchFamily="18" charset="0"/>
              </a:rPr>
              <a:t>purchase price</a:t>
            </a:r>
            <a:r>
              <a:rPr lang="en-IN" dirty="0">
                <a:latin typeface="Times New Roman" panose="02020603050405020304" pitchFamily="18" charset="0"/>
                <a:cs typeface="Times New Roman" panose="02020603050405020304" pitchFamily="18" charset="0"/>
              </a:rPr>
              <a:t>, including import duties and non –refundable purchase taxes,, after deducting trade discounts and rebates.</a:t>
            </a:r>
          </a:p>
          <a:p>
            <a:pPr algn="just">
              <a:lnSpc>
                <a:spcPct val="150000"/>
              </a:lnSpc>
              <a:buFont typeface="Arial" pitchFamily="34" charset="0"/>
              <a:buChar char="•"/>
            </a:pPr>
            <a:r>
              <a:rPr lang="en-IN" dirty="0">
                <a:latin typeface="Times New Roman" panose="02020603050405020304" pitchFamily="18" charset="0"/>
                <a:cs typeface="Times New Roman" panose="02020603050405020304" pitchFamily="18" charset="0"/>
              </a:rPr>
              <a:t>Any </a:t>
            </a:r>
            <a:r>
              <a:rPr lang="en-IN" b="1" dirty="0">
                <a:latin typeface="Times New Roman" panose="02020603050405020304" pitchFamily="18" charset="0"/>
                <a:cs typeface="Times New Roman" panose="02020603050405020304" pitchFamily="18" charset="0"/>
              </a:rPr>
              <a:t>costs directly attributable </a:t>
            </a:r>
            <a:r>
              <a:rPr lang="en-IN" dirty="0">
                <a:latin typeface="Times New Roman" panose="02020603050405020304" pitchFamily="18" charset="0"/>
                <a:cs typeface="Times New Roman" panose="02020603050405020304" pitchFamily="18" charset="0"/>
              </a:rPr>
              <a:t>to bringing the asset to the location and </a:t>
            </a:r>
            <a:r>
              <a:rPr lang="en-IN" dirty="0" smtClean="0">
                <a:latin typeface="Times New Roman" panose="02020603050405020304" pitchFamily="18" charset="0"/>
                <a:cs typeface="Times New Roman" panose="02020603050405020304" pitchFamily="18" charset="0"/>
              </a:rPr>
              <a:t>condition necessary for it to be capable of operating (</a:t>
            </a:r>
            <a:r>
              <a:rPr lang="en-IN" dirty="0" err="1" smtClean="0">
                <a:latin typeface="Times New Roman" panose="02020603050405020304" pitchFamily="18" charset="0"/>
                <a:cs typeface="Times New Roman" panose="02020603050405020304" pitchFamily="18" charset="0"/>
              </a:rPr>
              <a:t>eg</a:t>
            </a:r>
            <a:r>
              <a:rPr lang="en-IN" dirty="0" smtClean="0">
                <a:latin typeface="Times New Roman" panose="02020603050405020304" pitchFamily="18" charset="0"/>
                <a:cs typeface="Times New Roman" panose="02020603050405020304" pitchFamily="18" charset="0"/>
              </a:rPr>
              <a:t>. costs of site preparation, initial delivery and handling costs, installation and assembly costs, costs of testing whether the asset is functioning properly, professional fees etc).</a:t>
            </a:r>
            <a:endParaRPr lang="en-IN" dirty="0">
              <a:latin typeface="Times New Roman" panose="02020603050405020304" pitchFamily="18" charset="0"/>
              <a:cs typeface="Times New Roman" panose="02020603050405020304" pitchFamily="18" charset="0"/>
            </a:endParaRPr>
          </a:p>
          <a:p>
            <a:pPr algn="just">
              <a:lnSpc>
                <a:spcPct val="150000"/>
              </a:lnSpc>
              <a:buFont typeface="Arial" pitchFamily="34" charset="0"/>
              <a:buChar char="•"/>
            </a:pPr>
            <a:r>
              <a:rPr lang="en-IN" dirty="0">
                <a:latin typeface="Times New Roman" panose="02020603050405020304" pitchFamily="18" charset="0"/>
                <a:cs typeface="Times New Roman" panose="02020603050405020304" pitchFamily="18" charset="0"/>
              </a:rPr>
              <a:t>The </a:t>
            </a:r>
            <a:r>
              <a:rPr lang="en-IN" b="1" dirty="0" smtClean="0">
                <a:latin typeface="Times New Roman" panose="02020603050405020304" pitchFamily="18" charset="0"/>
                <a:cs typeface="Times New Roman" panose="02020603050405020304" pitchFamily="18" charset="0"/>
              </a:rPr>
              <a:t>estimate </a:t>
            </a:r>
            <a:r>
              <a:rPr lang="en-IN" b="1" dirty="0">
                <a:latin typeface="Times New Roman" panose="02020603050405020304" pitchFamily="18" charset="0"/>
                <a:cs typeface="Times New Roman" panose="02020603050405020304" pitchFamily="18" charset="0"/>
              </a:rPr>
              <a:t>of </a:t>
            </a:r>
            <a:r>
              <a:rPr lang="en-IN" b="1" dirty="0" smtClean="0">
                <a:latin typeface="Times New Roman" panose="02020603050405020304" pitchFamily="18" charset="0"/>
                <a:cs typeface="Times New Roman" panose="02020603050405020304" pitchFamily="18" charset="0"/>
              </a:rPr>
              <a:t>decommissioning</a:t>
            </a:r>
            <a:r>
              <a:rPr lang="en-IN" b="1" dirty="0">
                <a:latin typeface="Times New Roman" panose="02020603050405020304" pitchFamily="18" charset="0"/>
                <a:cs typeface="Times New Roman" panose="02020603050405020304" pitchFamily="18" charset="0"/>
              </a:rPr>
              <a:t>, restoration and similar </a:t>
            </a:r>
            <a:r>
              <a:rPr lang="en-IN" b="1" dirty="0" smtClean="0">
                <a:latin typeface="Times New Roman" panose="02020603050405020304" pitchFamily="18" charset="0"/>
                <a:cs typeface="Times New Roman" panose="02020603050405020304" pitchFamily="18" charset="0"/>
              </a:rPr>
              <a:t>liabilities</a:t>
            </a:r>
            <a:r>
              <a:rPr lang="en-IN" dirty="0" smtClean="0">
                <a:latin typeface="Times New Roman" panose="02020603050405020304" pitchFamily="18" charset="0"/>
                <a:cs typeface="Times New Roman" panose="02020603050405020304" pitchFamily="18" charset="0"/>
              </a:rPr>
              <a:t> (</a:t>
            </a:r>
            <a:r>
              <a:rPr lang="en-IN" b="1" dirty="0" smtClean="0">
                <a:latin typeface="Times New Roman" panose="02020603050405020304" pitchFamily="18" charset="0"/>
                <a:cs typeface="Times New Roman" panose="02020603050405020304" pitchFamily="18" charset="0"/>
              </a:rPr>
              <a:t>costs of dismantling, removing the item and restoring the site </a:t>
            </a:r>
            <a:r>
              <a:rPr lang="en-IN" dirty="0" smtClean="0">
                <a:latin typeface="Times New Roman" panose="02020603050405020304" pitchFamily="18" charset="0"/>
                <a:cs typeface="Times New Roman" panose="02020603050405020304" pitchFamily="18" charset="0"/>
              </a:rPr>
              <a:t>on which it is located).</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30498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09007"/>
            <a:ext cx="8377647" cy="1314994"/>
          </a:xfrm>
        </p:spPr>
        <p:txBody>
          <a:bodyPr anchor="ctr">
            <a:normAutofit fontScale="90000"/>
          </a:bodyPr>
          <a:lstStyle/>
          <a:p>
            <a:r>
              <a:rPr lang="en-IN" b="1" dirty="0"/>
              <a:t>Costs </a:t>
            </a:r>
            <a:r>
              <a:rPr lang="en-IN" b="1" dirty="0" smtClean="0"/>
              <a:t>not </a:t>
            </a:r>
            <a:r>
              <a:rPr lang="en-IN" b="1" dirty="0"/>
              <a:t>to be </a:t>
            </a:r>
            <a:r>
              <a:rPr lang="en-IN" b="1" dirty="0" smtClean="0"/>
              <a:t>included </a:t>
            </a:r>
            <a:r>
              <a:rPr lang="en-IN" sz="2700" b="1" dirty="0" smtClean="0"/>
              <a:t>(not directly attributable) </a:t>
            </a:r>
            <a:r>
              <a:rPr lang="en-IN" sz="2700" dirty="0" smtClean="0"/>
              <a:t>and therefore, must be expensed in income statement</a:t>
            </a:r>
            <a:endParaRPr lang="en-IN" sz="2700" dirty="0"/>
          </a:p>
        </p:txBody>
      </p:sp>
      <p:sp>
        <p:nvSpPr>
          <p:cNvPr id="3" name="Content Placeholder 2"/>
          <p:cNvSpPr>
            <a:spLocks noGrp="1"/>
          </p:cNvSpPr>
          <p:nvPr>
            <p:ph idx="1"/>
          </p:nvPr>
        </p:nvSpPr>
        <p:spPr>
          <a:xfrm>
            <a:off x="595744" y="1563756"/>
            <a:ext cx="8548255" cy="4738255"/>
          </a:xfrm>
        </p:spPr>
        <p:txBody>
          <a:bodyPr anchor="ctr">
            <a:normAutofit/>
          </a:bodyPr>
          <a:lstStyle/>
          <a:p>
            <a:pPr>
              <a:buFont typeface="Arial" pitchFamily="34" charset="0"/>
              <a:buChar char="•"/>
            </a:pPr>
            <a:r>
              <a:rPr lang="en-IN" sz="2400" dirty="0" smtClean="0">
                <a:latin typeface="Times New Roman" panose="02020603050405020304" pitchFamily="18" charset="0"/>
                <a:cs typeface="Times New Roman" panose="02020603050405020304" pitchFamily="18" charset="0"/>
              </a:rPr>
              <a:t>Costs of opening a new facility or business, such as, inauguration costs</a:t>
            </a:r>
          </a:p>
          <a:p>
            <a:pPr>
              <a:buFont typeface="Arial" pitchFamily="34" charset="0"/>
              <a:buChar char="•"/>
            </a:pPr>
            <a:r>
              <a:rPr lang="en-IN" sz="2400" dirty="0" smtClean="0">
                <a:latin typeface="Times New Roman" panose="02020603050405020304" pitchFamily="18" charset="0"/>
                <a:cs typeface="Times New Roman" panose="02020603050405020304" pitchFamily="18" charset="0"/>
              </a:rPr>
              <a:t>Costs </a:t>
            </a:r>
            <a:r>
              <a:rPr lang="en-IN" sz="2400" dirty="0">
                <a:latin typeface="Times New Roman" panose="02020603050405020304" pitchFamily="18" charset="0"/>
                <a:cs typeface="Times New Roman" panose="02020603050405020304" pitchFamily="18" charset="0"/>
              </a:rPr>
              <a:t>of introducing a new product or service( including costs of advertising and promotional activities)</a:t>
            </a:r>
          </a:p>
          <a:p>
            <a:pPr>
              <a:buFont typeface="Arial" pitchFamily="34" charset="0"/>
              <a:buChar char="•"/>
            </a:pPr>
            <a:r>
              <a:rPr lang="en-IN" sz="2400" dirty="0">
                <a:latin typeface="Times New Roman" panose="02020603050405020304" pitchFamily="18" charset="0"/>
                <a:cs typeface="Times New Roman" panose="02020603050405020304" pitchFamily="18" charset="0"/>
              </a:rPr>
              <a:t>Costs of conducting business in a new location or with a new class of customer (including costs of staff training</a:t>
            </a:r>
            <a:r>
              <a:rPr lang="en-IN" sz="2400" dirty="0" smtClean="0">
                <a:latin typeface="Times New Roman" panose="02020603050405020304" pitchFamily="18" charset="0"/>
                <a:cs typeface="Times New Roman" panose="02020603050405020304" pitchFamily="18" charset="0"/>
              </a:rPr>
              <a:t>)</a:t>
            </a:r>
            <a:endParaRPr lang="en-IN" sz="2400" dirty="0">
              <a:latin typeface="Times New Roman" panose="02020603050405020304" pitchFamily="18" charset="0"/>
              <a:cs typeface="Times New Roman" panose="02020603050405020304" pitchFamily="18" charset="0"/>
            </a:endParaRPr>
          </a:p>
          <a:p>
            <a:pPr>
              <a:buFont typeface="Arial" pitchFamily="34" charset="0"/>
              <a:buChar char="•"/>
            </a:pPr>
            <a:r>
              <a:rPr lang="en-IN" sz="2400" dirty="0">
                <a:latin typeface="Times New Roman" panose="02020603050405020304" pitchFamily="18" charset="0"/>
                <a:cs typeface="Times New Roman" panose="02020603050405020304" pitchFamily="18" charset="0"/>
              </a:rPr>
              <a:t>Administration and other general overhead </a:t>
            </a:r>
            <a:r>
              <a:rPr lang="en-IN" sz="2400" dirty="0" smtClean="0">
                <a:latin typeface="Times New Roman" panose="02020603050405020304" pitchFamily="18" charset="0"/>
                <a:cs typeface="Times New Roman" panose="02020603050405020304" pitchFamily="18" charset="0"/>
              </a:rPr>
              <a:t>costs</a:t>
            </a:r>
          </a:p>
          <a:p>
            <a:pPr>
              <a:buFont typeface="Arial" pitchFamily="34" charset="0"/>
              <a:buChar char="•"/>
            </a:pPr>
            <a:r>
              <a:rPr lang="en-IN" sz="2400" dirty="0" smtClean="0">
                <a:latin typeface="Times New Roman" panose="02020603050405020304" pitchFamily="18" charset="0"/>
                <a:cs typeface="Times New Roman" panose="02020603050405020304" pitchFamily="18" charset="0"/>
              </a:rPr>
              <a:t>Costs incurred while an item capable of being used as intended, is yet to be brought into use, is left idle, or is operated at below full capacity</a:t>
            </a:r>
          </a:p>
          <a:p>
            <a:pPr>
              <a:buFont typeface="Arial" pitchFamily="34" charset="0"/>
              <a:buChar char="•"/>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71937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flipV="1">
            <a:off x="2170173" y="6857999"/>
            <a:ext cx="4710623" cy="45719"/>
          </a:xfrm>
        </p:spPr>
        <p:txBody>
          <a:bodyPr/>
          <a:lstStyle/>
          <a:p>
            <a:endParaRPr lang="en-US" dirty="0"/>
          </a:p>
        </p:txBody>
      </p:sp>
      <p:sp>
        <p:nvSpPr>
          <p:cNvPr id="3" name="Rectangle 2"/>
          <p:cNvSpPr/>
          <p:nvPr/>
        </p:nvSpPr>
        <p:spPr>
          <a:xfrm>
            <a:off x="561703" y="287383"/>
            <a:ext cx="8373291" cy="4524315"/>
          </a:xfrm>
          <a:prstGeom prst="rect">
            <a:avLst/>
          </a:prstGeom>
        </p:spPr>
        <p:txBody>
          <a:bodyPr wrap="square">
            <a:spAutoFit/>
          </a:bodyPr>
          <a:lstStyle/>
          <a:p>
            <a:pPr algn="just">
              <a:buFont typeface="Arial" pitchFamily="34" charset="0"/>
              <a:buChar char="•"/>
            </a:pPr>
            <a:r>
              <a:rPr lang="en-IN" sz="2400" dirty="0" smtClean="0">
                <a:latin typeface="Times New Roman" panose="02020603050405020304" pitchFamily="18" charset="0"/>
                <a:cs typeface="Times New Roman" panose="02020603050405020304" pitchFamily="18" charset="0"/>
              </a:rPr>
              <a:t> Initial operating losses, such as those incurred while demand for the output of an item builds up</a:t>
            </a:r>
          </a:p>
          <a:p>
            <a:pPr algn="just">
              <a:buFont typeface="Arial" pitchFamily="34" charset="0"/>
              <a:buChar char="•"/>
            </a:pPr>
            <a:endParaRPr lang="en-IN" sz="2400" dirty="0" smtClean="0">
              <a:latin typeface="Times New Roman" panose="02020603050405020304" pitchFamily="18" charset="0"/>
              <a:cs typeface="Times New Roman" panose="02020603050405020304" pitchFamily="18" charset="0"/>
            </a:endParaRPr>
          </a:p>
          <a:p>
            <a:pPr algn="just">
              <a:buFont typeface="Arial" pitchFamily="34" charset="0"/>
              <a:buChar char="•"/>
            </a:pPr>
            <a:r>
              <a:rPr lang="en-IN" sz="2400" dirty="0" smtClean="0">
                <a:latin typeface="Times New Roman" panose="02020603050405020304" pitchFamily="18" charset="0"/>
                <a:cs typeface="Times New Roman" panose="02020603050405020304" pitchFamily="18" charset="0"/>
              </a:rPr>
              <a:t> Costs of relocating or reorganising part or all of the operations of an enterprise</a:t>
            </a:r>
          </a:p>
          <a:p>
            <a:pPr algn="just">
              <a:buFont typeface="Arial" pitchFamily="34" charset="0"/>
              <a:buChar char="•"/>
            </a:pPr>
            <a:endParaRPr lang="en-IN" sz="2400" dirty="0" smtClean="0">
              <a:latin typeface="Times New Roman" panose="02020603050405020304" pitchFamily="18" charset="0"/>
              <a:cs typeface="Times New Roman" panose="02020603050405020304" pitchFamily="18" charset="0"/>
            </a:endParaRPr>
          </a:p>
          <a:p>
            <a:pPr algn="just">
              <a:buFont typeface="Arial" pitchFamily="34" charset="0"/>
              <a:buChar char="•"/>
            </a:pPr>
            <a:r>
              <a:rPr lang="en-IN" sz="2400" dirty="0" smtClean="0">
                <a:latin typeface="Times New Roman" panose="02020603050405020304" pitchFamily="18" charset="0"/>
                <a:cs typeface="Times New Roman" panose="02020603050405020304" pitchFamily="18" charset="0"/>
              </a:rPr>
              <a:t> Income and related expenses of operation that are incidental to the construction or development of an item of PPE, should be recognised in P&amp;L because they are not necessary to bring an item to location and condition necessary for its operation. </a:t>
            </a:r>
          </a:p>
          <a:p>
            <a:pPr algn="just"/>
            <a:r>
              <a:rPr lang="en-IN" sz="2400" dirty="0" err="1" smtClean="0">
                <a:latin typeface="Times New Roman" panose="02020603050405020304" pitchFamily="18" charset="0"/>
                <a:cs typeface="Times New Roman" panose="02020603050405020304" pitchFamily="18" charset="0"/>
              </a:rPr>
              <a:t>Eg</a:t>
            </a:r>
            <a:r>
              <a:rPr lang="en-IN" sz="2400" dirty="0" smtClean="0">
                <a:latin typeface="Times New Roman" panose="02020603050405020304" pitchFamily="18" charset="0"/>
                <a:cs typeface="Times New Roman" panose="02020603050405020304" pitchFamily="18" charset="0"/>
              </a:rPr>
              <a:t>. income may be earned through using a building site as a car park until construction starts.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418011"/>
            <a:ext cx="7200900" cy="888275"/>
          </a:xfrm>
        </p:spPr>
        <p:txBody>
          <a:bodyPr/>
          <a:lstStyle/>
          <a:p>
            <a:r>
              <a:rPr lang="en-IN" b="1" dirty="0"/>
              <a:t>Self Constructed Assets</a:t>
            </a:r>
            <a:endParaRPr lang="en-IN" dirty="0"/>
          </a:p>
        </p:txBody>
      </p:sp>
      <p:sp>
        <p:nvSpPr>
          <p:cNvPr id="3" name="Content Placeholder 2"/>
          <p:cNvSpPr>
            <a:spLocks noGrp="1"/>
          </p:cNvSpPr>
          <p:nvPr>
            <p:ph idx="1"/>
          </p:nvPr>
        </p:nvSpPr>
        <p:spPr>
          <a:xfrm>
            <a:off x="609599" y="1634836"/>
            <a:ext cx="8441636" cy="4724400"/>
          </a:xfrm>
        </p:spPr>
        <p:txBody>
          <a:bodyPr anchor="ctr">
            <a:noAutofit/>
          </a:bodyPr>
          <a:lstStyle/>
          <a:p>
            <a:pPr algn="just">
              <a:buFont typeface="Arial" pitchFamily="34" charset="0"/>
              <a:buChar char="•"/>
            </a:pPr>
            <a:r>
              <a:rPr lang="en-IN" sz="2200" dirty="0">
                <a:latin typeface="Times New Roman" panose="02020603050405020304" pitchFamily="18" charset="0"/>
                <a:cs typeface="Times New Roman" panose="02020603050405020304" pitchFamily="18" charset="0"/>
              </a:rPr>
              <a:t>Cost of Self-constructed </a:t>
            </a:r>
            <a:r>
              <a:rPr lang="en-IN" sz="2200" dirty="0" smtClean="0">
                <a:latin typeface="Times New Roman" panose="02020603050405020304" pitchFamily="18" charset="0"/>
                <a:cs typeface="Times New Roman" panose="02020603050405020304" pitchFamily="18" charset="0"/>
              </a:rPr>
              <a:t>Asset is determined using the </a:t>
            </a:r>
            <a:r>
              <a:rPr lang="en-IN" sz="2200" b="1" dirty="0">
                <a:latin typeface="Times New Roman" panose="02020603050405020304" pitchFamily="18" charset="0"/>
                <a:cs typeface="Times New Roman" panose="02020603050405020304" pitchFamily="18" charset="0"/>
              </a:rPr>
              <a:t>s</a:t>
            </a:r>
            <a:r>
              <a:rPr lang="en-IN" sz="2200" b="1" dirty="0" smtClean="0">
                <a:latin typeface="Times New Roman" panose="02020603050405020304" pitchFamily="18" charset="0"/>
                <a:cs typeface="Times New Roman" panose="02020603050405020304" pitchFamily="18" charset="0"/>
              </a:rPr>
              <a:t>ame </a:t>
            </a:r>
            <a:r>
              <a:rPr lang="en-IN" sz="2200" b="1" dirty="0">
                <a:latin typeface="Times New Roman" panose="02020603050405020304" pitchFamily="18" charset="0"/>
                <a:cs typeface="Times New Roman" panose="02020603050405020304" pitchFamily="18" charset="0"/>
              </a:rPr>
              <a:t>principles</a:t>
            </a:r>
            <a:r>
              <a:rPr lang="en-IN" sz="2200" dirty="0">
                <a:latin typeface="Times New Roman" panose="02020603050405020304" pitchFamily="18" charset="0"/>
                <a:cs typeface="Times New Roman" panose="02020603050405020304" pitchFamily="18" charset="0"/>
              </a:rPr>
              <a:t> as for an acquired asset.</a:t>
            </a:r>
          </a:p>
          <a:p>
            <a:pPr algn="just">
              <a:buFont typeface="Arial" pitchFamily="34" charset="0"/>
              <a:buChar char="•"/>
            </a:pPr>
            <a:r>
              <a:rPr lang="en-IN" sz="2200" dirty="0" smtClean="0">
                <a:latin typeface="Times New Roman" panose="02020603050405020304" pitchFamily="18" charset="0"/>
                <a:cs typeface="Times New Roman" panose="02020603050405020304" pitchFamily="18" charset="0"/>
              </a:rPr>
              <a:t>Any </a:t>
            </a:r>
            <a:r>
              <a:rPr lang="en-IN" sz="2200" dirty="0">
                <a:latin typeface="Times New Roman" panose="02020603050405020304" pitchFamily="18" charset="0"/>
                <a:cs typeface="Times New Roman" panose="02020603050405020304" pitchFamily="18" charset="0"/>
              </a:rPr>
              <a:t>internal profits are eliminated in arriving at such costs.</a:t>
            </a:r>
          </a:p>
          <a:p>
            <a:pPr algn="just">
              <a:buFont typeface="Arial" pitchFamily="34" charset="0"/>
              <a:buChar char="•"/>
            </a:pPr>
            <a:r>
              <a:rPr lang="en-IN" sz="2200" dirty="0">
                <a:latin typeface="Times New Roman" panose="02020603050405020304" pitchFamily="18" charset="0"/>
                <a:cs typeface="Times New Roman" panose="02020603050405020304" pitchFamily="18" charset="0"/>
              </a:rPr>
              <a:t>The cost of abnormal amounts of wasted material, labour, or other resources incurred in self-constructing an asset is not included in the cost</a:t>
            </a:r>
          </a:p>
          <a:p>
            <a:pPr algn="just">
              <a:buFont typeface="Arial" pitchFamily="34" charset="0"/>
              <a:buChar char="•"/>
            </a:pPr>
            <a:r>
              <a:rPr lang="en-IN" sz="2200" dirty="0" smtClean="0">
                <a:latin typeface="Times New Roman" panose="02020603050405020304" pitchFamily="18" charset="0"/>
                <a:cs typeface="Times New Roman" panose="02020603050405020304" pitchFamily="18" charset="0"/>
              </a:rPr>
              <a:t> AS 16, Borrowing Costs, establishes criteria for the recognition of interest as a component of the carrying amount of a self-constructed item of PPE. </a:t>
            </a: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31135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569CAD-839D-41DB-B64E-4954DBD510FA}"/>
              </a:ext>
            </a:extLst>
          </p:cNvPr>
          <p:cNvSpPr>
            <a:spLocks noGrp="1"/>
          </p:cNvSpPr>
          <p:nvPr>
            <p:ph type="title"/>
          </p:nvPr>
        </p:nvSpPr>
        <p:spPr>
          <a:xfrm>
            <a:off x="1028700" y="209007"/>
            <a:ext cx="7200900" cy="731520"/>
          </a:xfrm>
        </p:spPr>
        <p:txBody>
          <a:bodyPr/>
          <a:lstStyle/>
          <a:p>
            <a:r>
              <a:rPr lang="en-IN" b="1" dirty="0"/>
              <a:t>Measurement of Cost</a:t>
            </a:r>
          </a:p>
        </p:txBody>
      </p:sp>
      <p:sp>
        <p:nvSpPr>
          <p:cNvPr id="3" name="Content Placeholder 2">
            <a:extLst>
              <a:ext uri="{FF2B5EF4-FFF2-40B4-BE49-F238E27FC236}">
                <a16:creationId xmlns:a16="http://schemas.microsoft.com/office/drawing/2014/main" xmlns="" id="{DC11E554-2AC6-43D2-8A1B-045F7EE4F3B6}"/>
              </a:ext>
            </a:extLst>
          </p:cNvPr>
          <p:cNvSpPr>
            <a:spLocks noGrp="1"/>
          </p:cNvSpPr>
          <p:nvPr>
            <p:ph idx="1"/>
          </p:nvPr>
        </p:nvSpPr>
        <p:spPr>
          <a:xfrm>
            <a:off x="535577" y="914401"/>
            <a:ext cx="8451669" cy="5499652"/>
          </a:xfrm>
        </p:spPr>
        <p:txBody>
          <a:bodyPr>
            <a:normAutofit fontScale="92500" lnSpcReduction="10000"/>
          </a:bodyPr>
          <a:lstStyle/>
          <a:p>
            <a:pPr algn="just">
              <a:buFont typeface="Arial" pitchFamily="34" charset="0"/>
              <a:buChar char="•"/>
            </a:pPr>
            <a:r>
              <a:rPr lang="en-IN" sz="2400" dirty="0">
                <a:latin typeface="Times New Roman" panose="02020603050405020304" pitchFamily="18" charset="0"/>
                <a:cs typeface="Times New Roman" panose="02020603050405020304" pitchFamily="18" charset="0"/>
              </a:rPr>
              <a:t>The </a:t>
            </a:r>
            <a:r>
              <a:rPr lang="en-IN" sz="2400" b="1" dirty="0">
                <a:latin typeface="Times New Roman" panose="02020603050405020304" pitchFamily="18" charset="0"/>
                <a:cs typeface="Times New Roman" panose="02020603050405020304" pitchFamily="18" charset="0"/>
              </a:rPr>
              <a:t>cost</a:t>
            </a:r>
            <a:r>
              <a:rPr lang="en-IN" sz="2400" dirty="0">
                <a:latin typeface="Times New Roman" panose="02020603050405020304" pitchFamily="18" charset="0"/>
                <a:cs typeface="Times New Roman" panose="02020603050405020304" pitchFamily="18" charset="0"/>
              </a:rPr>
              <a:t> of an item of PPE is the </a:t>
            </a:r>
            <a:r>
              <a:rPr lang="en-IN" sz="2400" b="1" dirty="0">
                <a:latin typeface="Times New Roman" panose="02020603050405020304" pitchFamily="18" charset="0"/>
                <a:cs typeface="Times New Roman" panose="02020603050405020304" pitchFamily="18" charset="0"/>
              </a:rPr>
              <a:t>cash price equivalent at the recognition date</a:t>
            </a:r>
            <a:r>
              <a:rPr lang="en-IN" sz="2400" dirty="0" smtClean="0">
                <a:latin typeface="Times New Roman" panose="02020603050405020304" pitchFamily="18" charset="0"/>
                <a:cs typeface="Times New Roman" panose="02020603050405020304" pitchFamily="18" charset="0"/>
              </a:rPr>
              <a:t>. </a:t>
            </a:r>
          </a:p>
          <a:p>
            <a:pPr algn="just">
              <a:buNone/>
            </a:pPr>
            <a:r>
              <a:rPr lang="en-IN" sz="2400" dirty="0" smtClean="0">
                <a:latin typeface="Times New Roman" panose="02020603050405020304" pitchFamily="18" charset="0"/>
                <a:cs typeface="Times New Roman" panose="02020603050405020304" pitchFamily="18" charset="0"/>
              </a:rPr>
              <a:t>    (If </a:t>
            </a:r>
            <a:r>
              <a:rPr lang="en-IN" sz="2400" b="1" dirty="0" smtClean="0">
                <a:latin typeface="Times New Roman" panose="02020603050405020304" pitchFamily="18" charset="0"/>
                <a:cs typeface="Times New Roman" panose="02020603050405020304" pitchFamily="18" charset="0"/>
              </a:rPr>
              <a:t>payment is deferred </a:t>
            </a:r>
            <a:r>
              <a:rPr lang="en-IN" sz="2400" dirty="0" smtClean="0">
                <a:latin typeface="Times New Roman" panose="02020603050405020304" pitchFamily="18" charset="0"/>
                <a:cs typeface="Times New Roman" panose="02020603050405020304" pitchFamily="18" charset="0"/>
              </a:rPr>
              <a:t>beyond normal credit terms, the difference between the cash price equivalent and the total payment is recognised as </a:t>
            </a:r>
            <a:r>
              <a:rPr lang="en-IN" sz="2400" b="1" dirty="0" smtClean="0">
                <a:latin typeface="Times New Roman" panose="02020603050405020304" pitchFamily="18" charset="0"/>
                <a:cs typeface="Times New Roman" panose="02020603050405020304" pitchFamily="18" charset="0"/>
              </a:rPr>
              <a:t>interest</a:t>
            </a:r>
            <a:r>
              <a:rPr lang="en-IN" sz="2400" dirty="0" smtClean="0">
                <a:latin typeface="Times New Roman" panose="02020603050405020304" pitchFamily="18" charset="0"/>
                <a:cs typeface="Times New Roman" panose="02020603050405020304" pitchFamily="18" charset="0"/>
              </a:rPr>
              <a:t> over the period of credit unless such interest is capitalised in accordance with AS 16). </a:t>
            </a:r>
            <a:endParaRPr lang="en-IN" sz="2400" dirty="0">
              <a:latin typeface="Times New Roman" panose="02020603050405020304" pitchFamily="18" charset="0"/>
              <a:cs typeface="Times New Roman" panose="02020603050405020304" pitchFamily="18" charset="0"/>
            </a:endParaRPr>
          </a:p>
          <a:p>
            <a:pPr algn="just">
              <a:buFont typeface="Arial" pitchFamily="34" charset="0"/>
              <a:buChar char="•"/>
            </a:pPr>
            <a:r>
              <a:rPr lang="en-IN" sz="2400" dirty="0">
                <a:latin typeface="Times New Roman" panose="02020603050405020304" pitchFamily="18" charset="0"/>
                <a:cs typeface="Times New Roman" panose="02020603050405020304" pitchFamily="18" charset="0"/>
              </a:rPr>
              <a:t>If </a:t>
            </a:r>
            <a:r>
              <a:rPr lang="en-IN" sz="2400" b="1" dirty="0">
                <a:latin typeface="Times New Roman" panose="02020603050405020304" pitchFamily="18" charset="0"/>
                <a:cs typeface="Times New Roman" panose="02020603050405020304" pitchFamily="18" charset="0"/>
              </a:rPr>
              <a:t>asset is acquired in exchange</a:t>
            </a:r>
            <a:r>
              <a:rPr lang="en-IN" sz="2400" dirty="0">
                <a:latin typeface="Times New Roman" panose="02020603050405020304" pitchFamily="18" charset="0"/>
                <a:cs typeface="Times New Roman" panose="02020603050405020304" pitchFamily="18" charset="0"/>
              </a:rPr>
              <a:t>, then PPE is measured at the </a:t>
            </a:r>
            <a:r>
              <a:rPr lang="en-IN" sz="2400" b="1" dirty="0">
                <a:latin typeface="Times New Roman" panose="02020603050405020304" pitchFamily="18" charset="0"/>
                <a:cs typeface="Times New Roman" panose="02020603050405020304" pitchFamily="18" charset="0"/>
              </a:rPr>
              <a:t>fair value</a:t>
            </a:r>
            <a:r>
              <a:rPr lang="en-IN" sz="2400" dirty="0">
                <a:latin typeface="Times New Roman" panose="02020603050405020304" pitchFamily="18" charset="0"/>
                <a:cs typeface="Times New Roman" panose="02020603050405020304" pitchFamily="18" charset="0"/>
              </a:rPr>
              <a:t> unless the transaction lacks commercial substance or fair value of neither the asset received nor the asset given up is reliably measured</a:t>
            </a:r>
            <a:r>
              <a:rPr lang="en-IN" sz="2400" dirty="0" smtClean="0">
                <a:latin typeface="Times New Roman" panose="02020603050405020304" pitchFamily="18" charset="0"/>
                <a:cs typeface="Times New Roman" panose="02020603050405020304" pitchFamily="18" charset="0"/>
              </a:rPr>
              <a:t>.</a:t>
            </a:r>
          </a:p>
          <a:p>
            <a:pPr algn="just">
              <a:buNone/>
            </a:pPr>
            <a:r>
              <a:rPr lang="en-IN" sz="2400" dirty="0" smtClean="0">
                <a:latin typeface="Times New Roman" panose="02020603050405020304" pitchFamily="18" charset="0"/>
                <a:cs typeface="Times New Roman" panose="02020603050405020304" pitchFamily="18" charset="0"/>
              </a:rPr>
              <a:t>     (An exchange transaction has commercial substance if the configuration (risk, timing and amount) of the cash flows of the asset received differs from the configuration of the cash flows of the asset transferred)</a:t>
            </a:r>
            <a:endParaRPr lang="en-IN" sz="2400" dirty="0">
              <a:latin typeface="Times New Roman" panose="02020603050405020304" pitchFamily="18" charset="0"/>
              <a:cs typeface="Times New Roman" panose="02020603050405020304" pitchFamily="18" charset="0"/>
            </a:endParaRPr>
          </a:p>
          <a:p>
            <a:pPr algn="just">
              <a:buFont typeface="Arial" pitchFamily="34" charset="0"/>
              <a:buChar char="•"/>
            </a:pPr>
            <a:r>
              <a:rPr lang="en-IN" sz="2400" dirty="0">
                <a:latin typeface="Times New Roman" panose="02020603050405020304" pitchFamily="18" charset="0"/>
                <a:cs typeface="Times New Roman" panose="02020603050405020304" pitchFamily="18" charset="0"/>
              </a:rPr>
              <a:t>Where </a:t>
            </a:r>
            <a:r>
              <a:rPr lang="en-IN" sz="2400" b="1" dirty="0">
                <a:latin typeface="Times New Roman" panose="02020603050405020304" pitchFamily="18" charset="0"/>
                <a:cs typeface="Times New Roman" panose="02020603050405020304" pitchFamily="18" charset="0"/>
              </a:rPr>
              <a:t>several items of PPE are purchased </a:t>
            </a:r>
            <a:r>
              <a:rPr lang="en-IN" sz="2400" dirty="0">
                <a:latin typeface="Times New Roman" panose="02020603050405020304" pitchFamily="18" charset="0"/>
                <a:cs typeface="Times New Roman" panose="02020603050405020304" pitchFamily="18" charset="0"/>
              </a:rPr>
              <a:t>for a consolidated price, the </a:t>
            </a:r>
            <a:r>
              <a:rPr lang="en-IN" sz="2400" b="1" dirty="0">
                <a:latin typeface="Times New Roman" panose="02020603050405020304" pitchFamily="18" charset="0"/>
                <a:cs typeface="Times New Roman" panose="02020603050405020304" pitchFamily="18" charset="0"/>
              </a:rPr>
              <a:t>consideration is apportioned </a:t>
            </a:r>
            <a:r>
              <a:rPr lang="en-IN" sz="2400" dirty="0">
                <a:latin typeface="Times New Roman" panose="02020603050405020304" pitchFamily="18" charset="0"/>
                <a:cs typeface="Times New Roman" panose="02020603050405020304" pitchFamily="18" charset="0"/>
              </a:rPr>
              <a:t>to various items on the basis of their respective fair values at the date of acquisition.</a:t>
            </a:r>
          </a:p>
        </p:txBody>
      </p:sp>
    </p:spTree>
    <p:extLst>
      <p:ext uri="{BB962C8B-B14F-4D97-AF65-F5344CB8AC3E}">
        <p14:creationId xmlns:p14="http://schemas.microsoft.com/office/powerpoint/2010/main" xmlns="" val="262039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Formulation of AS 10 Property, Plant and Equipment</a:t>
            </a:r>
          </a:p>
        </p:txBody>
      </p:sp>
      <p:sp>
        <p:nvSpPr>
          <p:cNvPr id="3" name="Content Placeholder 2"/>
          <p:cNvSpPr>
            <a:spLocks noGrp="1"/>
          </p:cNvSpPr>
          <p:nvPr>
            <p:ph idx="1"/>
          </p:nvPr>
        </p:nvSpPr>
        <p:spPr>
          <a:xfrm>
            <a:off x="471055" y="1935306"/>
            <a:ext cx="8407902" cy="4434173"/>
          </a:xfrm>
        </p:spPr>
        <p:txBody>
          <a:bodyPr anchor="ctr">
            <a:noAutofit/>
          </a:bodyPr>
          <a:lstStyle/>
          <a:p>
            <a:pPr>
              <a:lnSpc>
                <a:spcPct val="200000"/>
              </a:lnSpc>
            </a:pPr>
            <a:r>
              <a:rPr lang="en-IN" sz="2800" dirty="0">
                <a:solidFill>
                  <a:schemeClr val="tx1"/>
                </a:solidFill>
                <a:latin typeface="Times New Roman" panose="02020603050405020304" pitchFamily="18" charset="0"/>
                <a:cs typeface="Times New Roman" panose="02020603050405020304" pitchFamily="18" charset="0"/>
              </a:rPr>
              <a:t>Removal of AS</a:t>
            </a:r>
            <a:r>
              <a:rPr lang="en-GB" sz="2800" dirty="0">
                <a:solidFill>
                  <a:schemeClr val="tx1"/>
                </a:solidFill>
                <a:latin typeface="Times New Roman" panose="02020603050405020304" pitchFamily="18" charset="0"/>
                <a:cs typeface="Times New Roman" panose="02020603050405020304" pitchFamily="18" charset="0"/>
              </a:rPr>
              <a:t> </a:t>
            </a:r>
            <a:r>
              <a:rPr lang="en-IN" sz="2800" dirty="0">
                <a:solidFill>
                  <a:schemeClr val="tx1"/>
                </a:solidFill>
                <a:latin typeface="Times New Roman" panose="02020603050405020304" pitchFamily="18" charset="0"/>
                <a:cs typeface="Times New Roman" panose="02020603050405020304" pitchFamily="18" charset="0"/>
              </a:rPr>
              <a:t>6 on Depreciation Accounting.</a:t>
            </a:r>
          </a:p>
          <a:p>
            <a:pPr>
              <a:lnSpc>
                <a:spcPct val="200000"/>
              </a:lnSpc>
            </a:pPr>
            <a:r>
              <a:rPr lang="en-IN" sz="2800" dirty="0">
                <a:solidFill>
                  <a:schemeClr val="tx1"/>
                </a:solidFill>
                <a:latin typeface="Times New Roman" panose="02020603050405020304" pitchFamily="18" charset="0"/>
                <a:cs typeface="Times New Roman" panose="02020603050405020304" pitchFamily="18" charset="0"/>
              </a:rPr>
              <a:t>Introduction of a new AS 10 ‘Property, plant and equipment’ in place of  AS 10 ‘Accounting for fixed assets’.</a:t>
            </a:r>
          </a:p>
        </p:txBody>
      </p:sp>
    </p:spTree>
    <p:extLst>
      <p:ext uri="{BB962C8B-B14F-4D97-AF65-F5344CB8AC3E}">
        <p14:creationId xmlns:p14="http://schemas.microsoft.com/office/powerpoint/2010/main" xmlns="" val="4288321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329184"/>
            <a:ext cx="7200900" cy="950976"/>
          </a:xfrm>
        </p:spPr>
        <p:txBody>
          <a:bodyPr/>
          <a:lstStyle/>
          <a:p>
            <a:r>
              <a:rPr lang="en-IN" b="1" dirty="0"/>
              <a:t>Objective of the standard</a:t>
            </a:r>
          </a:p>
        </p:txBody>
      </p:sp>
      <p:sp>
        <p:nvSpPr>
          <p:cNvPr id="3" name="Content Placeholder 2"/>
          <p:cNvSpPr>
            <a:spLocks noGrp="1"/>
          </p:cNvSpPr>
          <p:nvPr>
            <p:ph idx="1"/>
          </p:nvPr>
        </p:nvSpPr>
        <p:spPr>
          <a:xfrm>
            <a:off x="609599" y="1541470"/>
            <a:ext cx="8150088" cy="4420382"/>
          </a:xfrm>
        </p:spPr>
        <p:txBody>
          <a:bodyPr/>
          <a:lstStyle/>
          <a:p>
            <a:r>
              <a:rPr lang="en-IN" sz="2000" dirty="0">
                <a:latin typeface="Times New Roman" panose="02020603050405020304" pitchFamily="18" charset="0"/>
                <a:cs typeface="Times New Roman" panose="02020603050405020304" pitchFamily="18" charset="0"/>
              </a:rPr>
              <a:t>The objective of this Standard is to prescribe the accounting treatment for property, plant and equipment. </a:t>
            </a:r>
          </a:p>
          <a:p>
            <a:r>
              <a:rPr lang="en-IN" sz="2000" dirty="0">
                <a:latin typeface="Times New Roman" panose="02020603050405020304" pitchFamily="18" charset="0"/>
                <a:cs typeface="Times New Roman" panose="02020603050405020304" pitchFamily="18" charset="0"/>
              </a:rPr>
              <a:t>Principal issues in accounting for property, plant and equipment are;</a:t>
            </a:r>
          </a:p>
          <a:p>
            <a:endParaRPr lang="en-IN" dirty="0"/>
          </a:p>
        </p:txBody>
      </p:sp>
      <p:graphicFrame>
        <p:nvGraphicFramePr>
          <p:cNvPr id="6" name="Diagram 5">
            <a:extLst>
              <a:ext uri="{FF2B5EF4-FFF2-40B4-BE49-F238E27FC236}">
                <a16:creationId xmlns:a16="http://schemas.microsoft.com/office/drawing/2014/main" xmlns="" id="{F2018138-6900-4F98-A1A5-BAF3BF03D0BC}"/>
              </a:ext>
            </a:extLst>
          </p:cNvPr>
          <p:cNvGraphicFramePr/>
          <p:nvPr>
            <p:extLst>
              <p:ext uri="{D42A27DB-BD31-4B8C-83A1-F6EECF244321}">
                <p14:modId xmlns:p14="http://schemas.microsoft.com/office/powerpoint/2010/main" xmlns="" val="2920404735"/>
              </p:ext>
            </p:extLst>
          </p:nvPr>
        </p:nvGraphicFramePr>
        <p:xfrm>
          <a:off x="1028700" y="2658466"/>
          <a:ext cx="739471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86983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89709"/>
          </a:xfrm>
        </p:spPr>
        <p:txBody>
          <a:bodyPr/>
          <a:lstStyle/>
          <a:p>
            <a:r>
              <a:rPr lang="en-IN" b="1" dirty="0"/>
              <a:t>Scope of standard</a:t>
            </a:r>
          </a:p>
        </p:txBody>
      </p:sp>
      <p:sp>
        <p:nvSpPr>
          <p:cNvPr id="3" name="Content Placeholder 2"/>
          <p:cNvSpPr>
            <a:spLocks noGrp="1"/>
          </p:cNvSpPr>
          <p:nvPr>
            <p:ph idx="1"/>
          </p:nvPr>
        </p:nvSpPr>
        <p:spPr>
          <a:xfrm>
            <a:off x="609599" y="1396999"/>
            <a:ext cx="8348871" cy="2631661"/>
          </a:xfrm>
        </p:spPr>
        <p:txBody>
          <a:bodyPr anchor="ctr">
            <a:normAutofit/>
          </a:bodyPr>
          <a:lstStyle/>
          <a:p>
            <a:pPr marL="0" indent="0" algn="just">
              <a:lnSpc>
                <a:spcPct val="150000"/>
              </a:lnSpc>
              <a:buNone/>
            </a:pPr>
            <a:r>
              <a:rPr lang="en-IN" sz="2200" i="1" dirty="0">
                <a:latin typeface="Times New Roman" panose="02020603050405020304" pitchFamily="18" charset="0"/>
                <a:cs typeface="Times New Roman" panose="02020603050405020304" pitchFamily="18" charset="0"/>
              </a:rPr>
              <a:t>This Standard should be applied in accounting for property, plant and equipment except when another Accounting Standard requires or permits a different accounting treatment.</a:t>
            </a:r>
            <a:endParaRPr lang="en-IN" sz="2200" dirty="0"/>
          </a:p>
          <a:p>
            <a:pPr marL="0" indent="0">
              <a:buNone/>
            </a:pPr>
            <a:r>
              <a:rPr lang="en-IN" sz="2200" dirty="0">
                <a:latin typeface="Times New Roman" panose="02020603050405020304" pitchFamily="18" charset="0"/>
                <a:cs typeface="Times New Roman" panose="02020603050405020304" pitchFamily="18" charset="0"/>
              </a:rPr>
              <a:t>This standard does not apply to:</a:t>
            </a:r>
          </a:p>
        </p:txBody>
      </p:sp>
      <p:graphicFrame>
        <p:nvGraphicFramePr>
          <p:cNvPr id="7" name="Diagram 6">
            <a:extLst>
              <a:ext uri="{FF2B5EF4-FFF2-40B4-BE49-F238E27FC236}">
                <a16:creationId xmlns:a16="http://schemas.microsoft.com/office/drawing/2014/main" xmlns="" id="{BD612D3E-C77F-4DF0-8392-A150500435A4}"/>
              </a:ext>
            </a:extLst>
          </p:cNvPr>
          <p:cNvGraphicFramePr/>
          <p:nvPr>
            <p:extLst>
              <p:ext uri="{D42A27DB-BD31-4B8C-83A1-F6EECF244321}">
                <p14:modId xmlns:p14="http://schemas.microsoft.com/office/powerpoint/2010/main" xmlns="" val="2498140840"/>
              </p:ext>
            </p:extLst>
          </p:nvPr>
        </p:nvGraphicFramePr>
        <p:xfrm>
          <a:off x="609599" y="3303197"/>
          <a:ext cx="8534401"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99852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flipV="1">
            <a:off x="2170173" y="6857997"/>
            <a:ext cx="4710623" cy="45719"/>
          </a:xfrm>
        </p:spPr>
        <p:txBody>
          <a:bodyPr/>
          <a:lstStyle/>
          <a:p>
            <a:endParaRPr lang="en-US" dirty="0"/>
          </a:p>
        </p:txBody>
      </p:sp>
      <p:sp>
        <p:nvSpPr>
          <p:cNvPr id="3" name="Rectangle 2"/>
          <p:cNvSpPr/>
          <p:nvPr/>
        </p:nvSpPr>
        <p:spPr>
          <a:xfrm>
            <a:off x="574766" y="156755"/>
            <a:ext cx="8386354" cy="7055602"/>
          </a:xfrm>
          <a:prstGeom prst="rect">
            <a:avLst/>
          </a:prstGeom>
        </p:spPr>
        <p:txBody>
          <a:bodyPr wrap="square">
            <a:spAutoFit/>
          </a:bodyPr>
          <a:lstStyle/>
          <a:p>
            <a:pPr algn="just"/>
            <a:r>
              <a:rPr lang="en-IN" sz="3600" b="1" dirty="0" smtClean="0"/>
              <a:t>Definitions</a:t>
            </a:r>
          </a:p>
          <a:p>
            <a:pPr algn="just"/>
            <a:endParaRPr lang="en-IN" sz="2400" dirty="0" smtClean="0"/>
          </a:p>
          <a:p>
            <a:pPr algn="just"/>
            <a:r>
              <a:rPr lang="en-IN" sz="2400" b="1" dirty="0" smtClean="0"/>
              <a:t>Bearer plant</a:t>
            </a:r>
            <a:r>
              <a:rPr lang="en-IN" sz="2400" dirty="0" smtClean="0"/>
              <a:t> is a plant that  </a:t>
            </a:r>
          </a:p>
          <a:p>
            <a:pPr marL="342900" indent="-342900" algn="just">
              <a:buAutoNum type="alphaLcParenBoth"/>
            </a:pPr>
            <a:r>
              <a:rPr lang="en-IN" sz="2400" dirty="0" smtClean="0"/>
              <a:t>is used in the production or supply of agricultural produce; </a:t>
            </a:r>
          </a:p>
          <a:p>
            <a:pPr marL="342900" indent="-342900" algn="just">
              <a:buAutoNum type="alphaLcParenBoth"/>
            </a:pPr>
            <a:r>
              <a:rPr lang="en-IN" sz="2400" dirty="0" smtClean="0"/>
              <a:t> is expected to bear produce for more than a  period of 12 months; and </a:t>
            </a:r>
          </a:p>
          <a:p>
            <a:pPr marL="342900" indent="-342900" algn="just">
              <a:buAutoNum type="alphaLcParenBoth"/>
            </a:pPr>
            <a:r>
              <a:rPr lang="en-IN" sz="2400" dirty="0" smtClean="0"/>
              <a:t>has a remote likelihood of being sold as agricultural produce, except for incidental scrap sales.  (when the plant no longer bear produce, they are cut down and sold as scrap </a:t>
            </a:r>
            <a:r>
              <a:rPr lang="en-IN" sz="2400" dirty="0" err="1" smtClean="0"/>
              <a:t>eg</a:t>
            </a:r>
            <a:r>
              <a:rPr lang="en-IN" sz="2400" dirty="0" smtClean="0"/>
              <a:t>. for use as firewood)</a:t>
            </a:r>
          </a:p>
          <a:p>
            <a:pPr marL="342900" indent="-342900" algn="just">
              <a:buAutoNum type="alphaLcParenBoth"/>
            </a:pPr>
            <a:endParaRPr lang="en-IN" sz="2400" dirty="0" smtClean="0"/>
          </a:p>
          <a:p>
            <a:pPr marL="342900" indent="-342900" algn="just"/>
            <a:r>
              <a:rPr lang="en-IN" sz="2400" b="1" dirty="0" smtClean="0"/>
              <a:t>Agricultural Produce </a:t>
            </a:r>
            <a:r>
              <a:rPr lang="en-IN" sz="2400" dirty="0" smtClean="0"/>
              <a:t>is the harvested product of biological assets of the enterprise</a:t>
            </a:r>
          </a:p>
          <a:p>
            <a:pPr marL="342900" indent="-342900" algn="just"/>
            <a:endParaRPr lang="en-IN" sz="2400" dirty="0" smtClean="0"/>
          </a:p>
          <a:p>
            <a:pPr marL="342900" indent="-342900" algn="just"/>
            <a:r>
              <a:rPr lang="en-IN" sz="2400" b="1" dirty="0" smtClean="0"/>
              <a:t>Biological Asset </a:t>
            </a:r>
            <a:r>
              <a:rPr lang="en-IN" sz="2400" dirty="0" smtClean="0"/>
              <a:t>is a living animal or plant. It is a core income producing asset of agricultural activity, therefore not covered by PPE. </a:t>
            </a:r>
          </a:p>
          <a:p>
            <a:pPr marL="342900" indent="-342900" algn="just"/>
            <a:endParaRPr lang="en-IN"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flipV="1">
            <a:off x="2170173" y="6857999"/>
            <a:ext cx="4710623" cy="45719"/>
          </a:xfrm>
        </p:spPr>
        <p:txBody>
          <a:bodyPr/>
          <a:lstStyle/>
          <a:p>
            <a:endParaRPr lang="en-US" dirty="0"/>
          </a:p>
        </p:txBody>
      </p:sp>
      <p:sp>
        <p:nvSpPr>
          <p:cNvPr id="3" name="Rectangle 2"/>
          <p:cNvSpPr/>
          <p:nvPr/>
        </p:nvSpPr>
        <p:spPr>
          <a:xfrm>
            <a:off x="548640" y="444137"/>
            <a:ext cx="8595360" cy="6001643"/>
          </a:xfrm>
          <a:prstGeom prst="rect">
            <a:avLst/>
          </a:prstGeom>
        </p:spPr>
        <p:txBody>
          <a:bodyPr wrap="square">
            <a:spAutoFit/>
          </a:bodyPr>
          <a:lstStyle/>
          <a:p>
            <a:pPr algn="just"/>
            <a:r>
              <a:rPr lang="en-IN" sz="2400" b="1" dirty="0" smtClean="0"/>
              <a:t>Carrying amount </a:t>
            </a:r>
            <a:r>
              <a:rPr lang="en-IN" sz="2400" dirty="0" smtClean="0"/>
              <a:t>is the amount at which an asset is recognised after deducting any accumulated depreciation and accumulated impairment losses. (book value)</a:t>
            </a:r>
          </a:p>
          <a:p>
            <a:pPr algn="just"/>
            <a:endParaRPr lang="en-IN" sz="2400" dirty="0" smtClean="0"/>
          </a:p>
          <a:p>
            <a:pPr algn="just"/>
            <a:r>
              <a:rPr lang="en-IN" sz="2400" b="1" dirty="0" smtClean="0"/>
              <a:t>Gross carrying amount </a:t>
            </a:r>
            <a:r>
              <a:rPr lang="en-IN" sz="2400" dirty="0" smtClean="0"/>
              <a:t>of an asset is its cost or other amount substituted for the cost in the books of account, without making any deduction for accumulated depreciation and accumulated impairment losses. </a:t>
            </a:r>
          </a:p>
          <a:p>
            <a:pPr algn="just"/>
            <a:endParaRPr lang="en-IN" sz="2400" dirty="0" smtClean="0"/>
          </a:p>
          <a:p>
            <a:pPr algn="just"/>
            <a:r>
              <a:rPr lang="en-IN" sz="2400" b="1" dirty="0" smtClean="0"/>
              <a:t>Cost</a:t>
            </a:r>
            <a:r>
              <a:rPr lang="en-IN" sz="2400" dirty="0" smtClean="0"/>
              <a:t> is the amount of cash or cash equivalents paid or the fair value of the other consideration given to acquire an asset at the time of its acquisition or construction.</a:t>
            </a:r>
          </a:p>
          <a:p>
            <a:pPr algn="just"/>
            <a:endParaRPr lang="en-IN" sz="2400" dirty="0" smtClean="0"/>
          </a:p>
          <a:p>
            <a:pPr algn="just"/>
            <a:r>
              <a:rPr lang="en-IN" sz="2400" b="1" dirty="0" smtClean="0"/>
              <a:t>Fair value </a:t>
            </a:r>
            <a:r>
              <a:rPr lang="en-IN" sz="2400" dirty="0" smtClean="0"/>
              <a:t>is the amount for which an asset could be exchanged between knowledgeable, willing parties in an arm’s length transaction in the market.</a:t>
            </a:r>
            <a:endParaRPr lang="en-IN"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flipV="1">
            <a:off x="2170173" y="6858000"/>
            <a:ext cx="4710623" cy="45719"/>
          </a:xfrm>
        </p:spPr>
        <p:txBody>
          <a:bodyPr/>
          <a:lstStyle/>
          <a:p>
            <a:endParaRPr lang="en-US" dirty="0"/>
          </a:p>
        </p:txBody>
      </p:sp>
      <p:sp>
        <p:nvSpPr>
          <p:cNvPr id="3" name="Rectangle 2"/>
          <p:cNvSpPr/>
          <p:nvPr/>
        </p:nvSpPr>
        <p:spPr>
          <a:xfrm>
            <a:off x="522514" y="235131"/>
            <a:ext cx="8621486" cy="6370975"/>
          </a:xfrm>
          <a:prstGeom prst="rect">
            <a:avLst/>
          </a:prstGeom>
        </p:spPr>
        <p:txBody>
          <a:bodyPr wrap="square">
            <a:spAutoFit/>
          </a:bodyPr>
          <a:lstStyle/>
          <a:p>
            <a:pPr algn="just"/>
            <a:r>
              <a:rPr lang="en-IN" sz="2400" b="1" dirty="0" smtClean="0"/>
              <a:t>Depreciation</a:t>
            </a:r>
            <a:r>
              <a:rPr lang="en-IN" sz="2400" dirty="0" smtClean="0"/>
              <a:t> is the systematic allocation of the depreciable amount of an asset over its useful life. </a:t>
            </a:r>
          </a:p>
          <a:p>
            <a:pPr algn="just"/>
            <a:endParaRPr lang="en-IN" sz="2400" dirty="0" smtClean="0"/>
          </a:p>
          <a:p>
            <a:pPr algn="just"/>
            <a:r>
              <a:rPr lang="en-IN" sz="2400" b="1" dirty="0" smtClean="0"/>
              <a:t>Depreciable amount </a:t>
            </a:r>
            <a:r>
              <a:rPr lang="en-IN" sz="2400" dirty="0" smtClean="0"/>
              <a:t>is the cost of an asset, or other amount substituted for cost, less its residual value. </a:t>
            </a:r>
          </a:p>
          <a:p>
            <a:pPr algn="just"/>
            <a:endParaRPr lang="en-IN" sz="2400" dirty="0" smtClean="0"/>
          </a:p>
          <a:p>
            <a:pPr algn="just"/>
            <a:r>
              <a:rPr lang="en-IN" sz="2400" b="1" dirty="0" smtClean="0"/>
              <a:t>Residual value </a:t>
            </a:r>
            <a:r>
              <a:rPr lang="en-IN" sz="2400" dirty="0" smtClean="0"/>
              <a:t>of an asset is the estimated amount that an enterprise would currently obtain from disposal of the asset, after deducting the estimated costs of disposal, if the asset were already of the age and in the condition expected at the end of its useful life. </a:t>
            </a:r>
          </a:p>
          <a:p>
            <a:pPr algn="just"/>
            <a:endParaRPr lang="en-IN" sz="2400" dirty="0" smtClean="0"/>
          </a:p>
          <a:p>
            <a:pPr algn="just"/>
            <a:r>
              <a:rPr lang="en-IN" sz="2400" b="1" dirty="0" smtClean="0"/>
              <a:t>Useful life</a:t>
            </a:r>
            <a:r>
              <a:rPr lang="en-IN" sz="2400" dirty="0" smtClean="0"/>
              <a:t> is: </a:t>
            </a:r>
          </a:p>
          <a:p>
            <a:pPr marL="457200" indent="-457200" algn="just">
              <a:buAutoNum type="alphaLcParenBoth"/>
            </a:pPr>
            <a:r>
              <a:rPr lang="en-IN" sz="2400" dirty="0" smtClean="0"/>
              <a:t>the period over which an asset is expected to be available for use by an enterprise ; or </a:t>
            </a:r>
          </a:p>
          <a:p>
            <a:pPr marL="457200" indent="-457200" algn="just">
              <a:buAutoNum type="alphaLcParenBoth"/>
            </a:pPr>
            <a:r>
              <a:rPr lang="en-IN" sz="2400" dirty="0" smtClean="0"/>
              <a:t>the number of production or similar units expected to be obtained from the asset by an enterprise. </a:t>
            </a:r>
            <a:endParaRPr lang="en-I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flipV="1">
            <a:off x="2170173" y="6857999"/>
            <a:ext cx="4710623" cy="45719"/>
          </a:xfrm>
        </p:spPr>
        <p:txBody>
          <a:bodyPr/>
          <a:lstStyle/>
          <a:p>
            <a:endParaRPr lang="en-US" dirty="0"/>
          </a:p>
        </p:txBody>
      </p:sp>
      <p:sp>
        <p:nvSpPr>
          <p:cNvPr id="3" name="Rectangle 2"/>
          <p:cNvSpPr/>
          <p:nvPr/>
        </p:nvSpPr>
        <p:spPr>
          <a:xfrm>
            <a:off x="600891" y="209007"/>
            <a:ext cx="8360230" cy="6740307"/>
          </a:xfrm>
          <a:prstGeom prst="rect">
            <a:avLst/>
          </a:prstGeom>
        </p:spPr>
        <p:txBody>
          <a:bodyPr wrap="square">
            <a:spAutoFit/>
          </a:bodyPr>
          <a:lstStyle/>
          <a:p>
            <a:pPr algn="just"/>
            <a:r>
              <a:rPr lang="en-IN" sz="2400" dirty="0" smtClean="0"/>
              <a:t>An </a:t>
            </a:r>
            <a:r>
              <a:rPr lang="en-IN" sz="2400" b="1" dirty="0" smtClean="0"/>
              <a:t>impairment loss </a:t>
            </a:r>
            <a:r>
              <a:rPr lang="en-IN" sz="2400" dirty="0" smtClean="0"/>
              <a:t>is the amount by which the carrying amount of an asset exceeds its recoverable amount. </a:t>
            </a:r>
          </a:p>
          <a:p>
            <a:pPr algn="just"/>
            <a:endParaRPr lang="en-IN" sz="2400" dirty="0" smtClean="0"/>
          </a:p>
          <a:p>
            <a:pPr algn="just"/>
            <a:r>
              <a:rPr lang="en-IN" sz="2400" b="1" dirty="0" smtClean="0"/>
              <a:t>Recoverable amount </a:t>
            </a:r>
            <a:r>
              <a:rPr lang="en-IN" sz="2400" dirty="0" smtClean="0"/>
              <a:t>is the higher of an asset’s net selling price and its value in use. </a:t>
            </a:r>
          </a:p>
          <a:p>
            <a:pPr algn="just"/>
            <a:endParaRPr lang="en-IN" sz="2400" dirty="0" smtClean="0"/>
          </a:p>
          <a:p>
            <a:pPr algn="just"/>
            <a:r>
              <a:rPr lang="en-IN" sz="2400" b="1" dirty="0" smtClean="0"/>
              <a:t>Property, plant and equipment </a:t>
            </a:r>
            <a:r>
              <a:rPr lang="en-IN" sz="2400" dirty="0" smtClean="0"/>
              <a:t>are tangible items that:</a:t>
            </a:r>
          </a:p>
          <a:p>
            <a:pPr algn="just"/>
            <a:r>
              <a:rPr lang="en-IN" sz="2400" dirty="0" smtClean="0"/>
              <a:t> </a:t>
            </a:r>
          </a:p>
          <a:p>
            <a:pPr marL="457200" indent="-457200" algn="just">
              <a:buAutoNum type="alphaLcParenBoth"/>
            </a:pPr>
            <a:r>
              <a:rPr lang="en-IN" sz="2400" dirty="0" smtClean="0"/>
              <a:t>are held for use in the production or supply of goods or services, for rental to others, or for administrative purposes; and,</a:t>
            </a:r>
          </a:p>
          <a:p>
            <a:pPr marL="457200" indent="-457200" algn="just">
              <a:buAutoNum type="alphaLcParenBoth"/>
            </a:pPr>
            <a:r>
              <a:rPr lang="en-IN" sz="2400" dirty="0" smtClean="0"/>
              <a:t>are expected to be used during more than a  period of 12 months. (Not held for sale in normal course of business)</a:t>
            </a:r>
          </a:p>
          <a:p>
            <a:pPr marL="457200" indent="-457200" algn="just">
              <a:buAutoNum type="alphaLcParenBoth"/>
            </a:pPr>
            <a:endParaRPr lang="en-IN" sz="2400" dirty="0" smtClean="0"/>
          </a:p>
          <a:p>
            <a:pPr marL="457200" indent="-457200" algn="just"/>
            <a:r>
              <a:rPr lang="en-IN" sz="2400" dirty="0" err="1" smtClean="0"/>
              <a:t>Eg</a:t>
            </a:r>
            <a:r>
              <a:rPr lang="en-IN" sz="2400" dirty="0" smtClean="0"/>
              <a:t>, land, building, plant and machinery, furniture and fitting, office equipment etc.</a:t>
            </a:r>
          </a:p>
          <a:p>
            <a:pPr algn="just"/>
            <a:endParaRPr lang="en-IN" sz="2400" dirty="0" smtClean="0"/>
          </a:p>
          <a:p>
            <a:pPr algn="just"/>
            <a:endParaRPr lang="en-IN"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Recognition Criteria</a:t>
            </a:r>
          </a:p>
        </p:txBody>
      </p:sp>
      <p:sp>
        <p:nvSpPr>
          <p:cNvPr id="3" name="Content Placeholder 2"/>
          <p:cNvSpPr>
            <a:spLocks noGrp="1"/>
          </p:cNvSpPr>
          <p:nvPr>
            <p:ph idx="1"/>
          </p:nvPr>
        </p:nvSpPr>
        <p:spPr>
          <a:xfrm>
            <a:off x="655640" y="1493458"/>
            <a:ext cx="8382342" cy="4959928"/>
          </a:xfrm>
        </p:spPr>
        <p:txBody>
          <a:bodyPr anchor="ctr">
            <a:normAutofit/>
          </a:bodyPr>
          <a:lstStyle/>
          <a:p>
            <a:pPr marL="0" indent="0" algn="just">
              <a:lnSpc>
                <a:spcPct val="150000"/>
              </a:lnSpc>
              <a:buNone/>
            </a:pPr>
            <a:r>
              <a:rPr lang="en-IN" sz="2300" dirty="0">
                <a:latin typeface="Times New Roman" panose="02020603050405020304" pitchFamily="18" charset="0"/>
                <a:cs typeface="Times New Roman" panose="02020603050405020304" pitchFamily="18" charset="0"/>
              </a:rPr>
              <a:t>The cost of an item of property, plant and equipment should be recognised as an asset </a:t>
            </a:r>
            <a:r>
              <a:rPr lang="en-IN" sz="2300" b="1" dirty="0">
                <a:latin typeface="Times New Roman" panose="02020603050405020304" pitchFamily="18" charset="0"/>
                <a:cs typeface="Times New Roman" panose="02020603050405020304" pitchFamily="18" charset="0"/>
              </a:rPr>
              <a:t>if, and only if:</a:t>
            </a:r>
          </a:p>
          <a:p>
            <a:pPr marL="457200" lvl="0" indent="-457200" algn="just">
              <a:lnSpc>
                <a:spcPct val="150000"/>
              </a:lnSpc>
              <a:buFont typeface="+mj-lt"/>
              <a:buAutoNum type="alphaLcParenR"/>
            </a:pPr>
            <a:r>
              <a:rPr lang="en-IN" sz="2300" dirty="0">
                <a:latin typeface="Times New Roman" panose="02020603050405020304" pitchFamily="18" charset="0"/>
                <a:cs typeface="Times New Roman" panose="02020603050405020304" pitchFamily="18" charset="0"/>
              </a:rPr>
              <a:t>it is probable that future economic benefits associated with the item will flow to the enterprise </a:t>
            </a:r>
            <a:r>
              <a:rPr lang="en-IN" sz="2300" b="1" dirty="0">
                <a:latin typeface="Times New Roman" panose="02020603050405020304" pitchFamily="18" charset="0"/>
                <a:cs typeface="Times New Roman" panose="02020603050405020304" pitchFamily="18" charset="0"/>
              </a:rPr>
              <a:t>and</a:t>
            </a:r>
            <a:r>
              <a:rPr lang="en-IN" sz="2300" dirty="0">
                <a:latin typeface="Times New Roman" panose="02020603050405020304" pitchFamily="18" charset="0"/>
                <a:cs typeface="Times New Roman" panose="02020603050405020304" pitchFamily="18" charset="0"/>
              </a:rPr>
              <a:t> </a:t>
            </a:r>
            <a:endParaRPr lang="en-US" sz="2300" dirty="0">
              <a:latin typeface="Times New Roman" panose="02020603050405020304" pitchFamily="18" charset="0"/>
              <a:cs typeface="Times New Roman" panose="02020603050405020304" pitchFamily="18" charset="0"/>
            </a:endParaRPr>
          </a:p>
          <a:p>
            <a:pPr marL="457200" lvl="0" indent="-457200" algn="just">
              <a:lnSpc>
                <a:spcPct val="150000"/>
              </a:lnSpc>
              <a:buFont typeface="+mj-lt"/>
              <a:buAutoNum type="alphaLcParenR"/>
            </a:pPr>
            <a:r>
              <a:rPr lang="en-IN" sz="2300" dirty="0">
                <a:latin typeface="Times New Roman" panose="02020603050405020304" pitchFamily="18" charset="0"/>
                <a:cs typeface="Times New Roman" panose="02020603050405020304" pitchFamily="18" charset="0"/>
              </a:rPr>
              <a:t>Cost of the item can be measured reliably.</a:t>
            </a:r>
          </a:p>
        </p:txBody>
      </p:sp>
    </p:spTree>
    <p:extLst>
      <p:ext uri="{BB962C8B-B14F-4D97-AF65-F5344CB8AC3E}">
        <p14:creationId xmlns:p14="http://schemas.microsoft.com/office/powerpoint/2010/main" xmlns="" val="370656581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2826</TotalTime>
  <Words>1664</Words>
  <Application>Microsoft Office PowerPoint</Application>
  <PresentationFormat>On-screen Show (4:3)</PresentationFormat>
  <Paragraphs>109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Crop</vt:lpstr>
      <vt:lpstr> Accounting Standard-10 Property, Plant and Equipment (part-1)</vt:lpstr>
      <vt:lpstr>Formulation of AS 10 Property, Plant and Equipment</vt:lpstr>
      <vt:lpstr>Objective of the standard</vt:lpstr>
      <vt:lpstr>Scope of standard</vt:lpstr>
      <vt:lpstr>Slide 5</vt:lpstr>
      <vt:lpstr>Slide 6</vt:lpstr>
      <vt:lpstr>Slide 7</vt:lpstr>
      <vt:lpstr>Slide 8</vt:lpstr>
      <vt:lpstr>Recognition Criteria</vt:lpstr>
      <vt:lpstr>Recognition of Major Spare parts, Stand-by equipment and Servicing Equipments</vt:lpstr>
      <vt:lpstr>Slide 11</vt:lpstr>
      <vt:lpstr>Slide 12</vt:lpstr>
      <vt:lpstr>Slide 13</vt:lpstr>
      <vt:lpstr>Measurement at Recognition</vt:lpstr>
      <vt:lpstr>Elements of Cost</vt:lpstr>
      <vt:lpstr>Costs not to be included (not directly attributable) and therefore, must be expensed in income statement</vt:lpstr>
      <vt:lpstr>Slide 17</vt:lpstr>
      <vt:lpstr>Self Constructed Assets</vt:lpstr>
      <vt:lpstr>Measurement of Cost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AS10 (Revised) Property, Plant and Equipment</dc:title>
  <cp:lastModifiedBy>Kartik</cp:lastModifiedBy>
  <cp:revision>178</cp:revision>
  <dcterms:created xsi:type="dcterms:W3CDTF">2016-06-29T17:48:34Z</dcterms:created>
  <dcterms:modified xsi:type="dcterms:W3CDTF">2020-04-10T14:05:17Z</dcterms:modified>
</cp:coreProperties>
</file>